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4"/>
  </p:notesMasterIdLst>
  <p:sldIdLst>
    <p:sldId id="300" r:id="rId2"/>
    <p:sldId id="256" r:id="rId3"/>
    <p:sldId id="257" r:id="rId4"/>
    <p:sldId id="258" r:id="rId5"/>
    <p:sldId id="259" r:id="rId6"/>
    <p:sldId id="260" r:id="rId7"/>
    <p:sldId id="297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9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  <p:sldId id="284" r:id="rId31"/>
    <p:sldId id="285" r:id="rId32"/>
    <p:sldId id="287" r:id="rId33"/>
    <p:sldId id="288" r:id="rId34"/>
    <p:sldId id="293" r:id="rId35"/>
    <p:sldId id="283" r:id="rId36"/>
    <p:sldId id="289" r:id="rId37"/>
    <p:sldId id="290" r:id="rId38"/>
    <p:sldId id="291" r:id="rId39"/>
    <p:sldId id="292" r:id="rId40"/>
    <p:sldId id="294" r:id="rId41"/>
    <p:sldId id="296" r:id="rId42"/>
    <p:sldId id="299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Verdana Pro Bold" panose="020B0604020202020204" charset="0"/>
      <p:regular r:id="rId49"/>
    </p:embeddedFont>
    <p:embeddedFont>
      <p:font typeface="微软雅黑" panose="020B0503020204020204" pitchFamily="34" charset="-122"/>
      <p:regular r:id="rId50"/>
      <p:bold r:id="rId51"/>
    </p:embeddedFont>
    <p:embeddedFont>
      <p:font typeface="Arimo Bold" panose="020B0704020202020204" pitchFamily="34" charset="0"/>
      <p:regular r:id="rId52"/>
      <p:bold r:id="rId53"/>
    </p:embeddedFont>
    <p:embeddedFont>
      <p:font typeface="ＭＳ Ｐゴシック" panose="020B0600070205080204" pitchFamily="34" charset="-128"/>
      <p:regular r:id="rId54"/>
    </p:embeddedFont>
    <p:embeddedFont>
      <p:font typeface="Arialle Bold" panose="020B0604020202020204" charset="0"/>
      <p:regular r:id="rId55"/>
    </p:embeddedFont>
    <p:embeddedFont>
      <p:font typeface="Capriola" panose="020B0604020202020204" charset="-94"/>
      <p:regular r:id="rId56"/>
    </p:embeddedFont>
    <p:embeddedFont>
      <p:font typeface="Microsoft YaHei UI Light" panose="020B0502040204020203" pitchFamily="34" charset="-122"/>
      <p:regular r:id="rId57"/>
    </p:embeddedFont>
    <p:embeddedFont>
      <p:font typeface="Verdana Pro Condensed" panose="020B0604020202020204" charset="0"/>
      <p:regular r:id="rId58"/>
    </p:embeddedFont>
    <p:embeddedFont>
      <p:font typeface="Verdana Pro Condensed Bold" panose="020B0604020202020204" charset="0"/>
      <p:regular r:id="rId59"/>
    </p:embeddedFont>
    <p:embeddedFont>
      <p:font typeface="Arialle" panose="020B0604020202020204" charset="0"/>
      <p:regular r:id="rId60"/>
    </p:embeddedFont>
    <p:embeddedFont>
      <p:font typeface="Microsoft YaHei Light" panose="020B0502040204020203" pitchFamily="34" charset="-122"/>
      <p:regular r:id="rId61"/>
    </p:embeddedFon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Verdana Pro" panose="020B0604020202020204" charset="0"/>
      <p:regular r:id="rId66"/>
    </p:embeddedFont>
    <p:embeddedFont>
      <p:font typeface="微软雅黑" panose="020B0503020204020204" pitchFamily="34" charset="-122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4622" autoAdjust="0"/>
  </p:normalViewPr>
  <p:slideViewPr>
    <p:cSldViewPr>
      <p:cViewPr>
        <p:scale>
          <a:sx n="66" d="100"/>
          <a:sy n="66" d="100"/>
        </p:scale>
        <p:origin x="158" y="-6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4635BC-96FD-4C1A-B5A6-0B649DD8F29E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7B118C6F-D0EA-4012-B9AC-02EDDBEFE834}">
      <dgm:prSet phldrT="[Metin]"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ÖĞRENCİ KOÇLUĞU</a:t>
          </a:r>
          <a:endParaRPr lang="tr-TR" sz="1050" dirty="0"/>
        </a:p>
      </dgm:t>
    </dgm:pt>
    <dgm:pt modelId="{B6D94607-F752-4514-9355-DB12C3553A75}" type="parTrans" cxnId="{3F1721E5-3C2E-490F-8E5F-6A6F3DD94E5B}">
      <dgm:prSet/>
      <dgm:spPr/>
      <dgm:t>
        <a:bodyPr/>
        <a:lstStyle/>
        <a:p>
          <a:endParaRPr lang="tr-TR"/>
        </a:p>
      </dgm:t>
    </dgm:pt>
    <dgm:pt modelId="{9EDF032C-A232-4D4F-AB69-1A546F5635AB}" type="sibTrans" cxnId="{3F1721E5-3C2E-490F-8E5F-6A6F3DD94E5B}">
      <dgm:prSet/>
      <dgm:spPr/>
      <dgm:t>
        <a:bodyPr/>
        <a:lstStyle/>
        <a:p>
          <a:endParaRPr lang="tr-TR" sz="2000"/>
        </a:p>
      </dgm:t>
    </dgm:pt>
    <dgm:pt modelId="{933DB44C-08F1-40CE-9FEF-ED25940F3B83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KOÇLUK EL KİTABI VE EVRAK</a:t>
          </a:r>
        </a:p>
      </dgm:t>
    </dgm:pt>
    <dgm:pt modelId="{F5DF8ABB-5DB7-4F1F-9294-1ADA1E1F590C}" type="parTrans" cxnId="{E1AE3601-79CA-4CAA-915B-FD8AE7E1AE5A}">
      <dgm:prSet/>
      <dgm:spPr/>
      <dgm:t>
        <a:bodyPr/>
        <a:lstStyle/>
        <a:p>
          <a:endParaRPr lang="tr-TR"/>
        </a:p>
      </dgm:t>
    </dgm:pt>
    <dgm:pt modelId="{17E525EC-B7AF-4B06-8971-3E74013AD428}" type="sibTrans" cxnId="{E1AE3601-79CA-4CAA-915B-FD8AE7E1AE5A}">
      <dgm:prSet/>
      <dgm:spPr/>
      <dgm:t>
        <a:bodyPr/>
        <a:lstStyle/>
        <a:p>
          <a:endParaRPr lang="tr-TR"/>
        </a:p>
      </dgm:t>
    </dgm:pt>
    <dgm:pt modelId="{87C53777-B7CF-47F6-A35B-62B35F23008E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MENTÖRLÜK</a:t>
          </a:r>
        </a:p>
      </dgm:t>
    </dgm:pt>
    <dgm:pt modelId="{2EBA05C3-62AD-4DBC-A7D6-ED82492573F4}" type="parTrans" cxnId="{FC02DFE6-5CE0-450D-9E6B-2CF336B5D1A1}">
      <dgm:prSet/>
      <dgm:spPr/>
      <dgm:t>
        <a:bodyPr/>
        <a:lstStyle/>
        <a:p>
          <a:endParaRPr lang="tr-TR"/>
        </a:p>
      </dgm:t>
    </dgm:pt>
    <dgm:pt modelId="{F0930308-D74F-48D0-8051-4421280F9D68}" type="sibTrans" cxnId="{FC02DFE6-5CE0-450D-9E6B-2CF336B5D1A1}">
      <dgm:prSet/>
      <dgm:spPr/>
      <dgm:t>
        <a:bodyPr/>
        <a:lstStyle/>
        <a:p>
          <a:endParaRPr lang="tr-TR"/>
        </a:p>
      </dgm:t>
    </dgm:pt>
    <dgm:pt modelId="{B5456A1C-8E8B-466D-A8AA-596320A111F0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DERS ÇALIŞMA PROGRAMLARI</a:t>
          </a:r>
        </a:p>
      </dgm:t>
    </dgm:pt>
    <dgm:pt modelId="{65B674A0-1FC0-4232-B41F-68EE5F072F4C}" type="parTrans" cxnId="{33A59529-A4C3-4F97-8326-5ADA7F0649B4}">
      <dgm:prSet/>
      <dgm:spPr/>
      <dgm:t>
        <a:bodyPr/>
        <a:lstStyle/>
        <a:p>
          <a:endParaRPr lang="tr-TR"/>
        </a:p>
      </dgm:t>
    </dgm:pt>
    <dgm:pt modelId="{EDBB8620-40AA-4FF1-A0A6-D19777E43034}" type="sibTrans" cxnId="{33A59529-A4C3-4F97-8326-5ADA7F0649B4}">
      <dgm:prSet/>
      <dgm:spPr/>
      <dgm:t>
        <a:bodyPr/>
        <a:lstStyle/>
        <a:p>
          <a:endParaRPr lang="tr-TR"/>
        </a:p>
      </dgm:t>
    </dgm:pt>
    <dgm:pt modelId="{138E5BDD-A45E-40A7-B081-DD57C246CA96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ÖĞRENCİ TAKİP VE DEĞERLENDİRME ÇİZELGELERİ</a:t>
          </a:r>
        </a:p>
      </dgm:t>
    </dgm:pt>
    <dgm:pt modelId="{FCFA5F90-A2D8-4AE8-AD0C-93528A544ABE}" type="parTrans" cxnId="{4063DC66-D774-40FE-B758-943F43CE4987}">
      <dgm:prSet/>
      <dgm:spPr/>
      <dgm:t>
        <a:bodyPr/>
        <a:lstStyle/>
        <a:p>
          <a:endParaRPr lang="tr-TR"/>
        </a:p>
      </dgm:t>
    </dgm:pt>
    <dgm:pt modelId="{3F289DF1-18CD-4AE8-B9C4-2D1286ED4FD1}" type="sibTrans" cxnId="{4063DC66-D774-40FE-B758-943F43CE4987}">
      <dgm:prSet/>
      <dgm:spPr/>
      <dgm:t>
        <a:bodyPr/>
        <a:lstStyle/>
        <a:p>
          <a:endParaRPr lang="tr-TR"/>
        </a:p>
      </dgm:t>
    </dgm:pt>
    <dgm:pt modelId="{7BB3F75D-27AE-45DC-92A6-DDC122F5CC61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YÖNETİCİ VE KOORDİNATÖR REHBERLİĞİ</a:t>
          </a:r>
        </a:p>
      </dgm:t>
    </dgm:pt>
    <dgm:pt modelId="{C966F360-F79E-4323-8936-400A3413DE54}" type="parTrans" cxnId="{8584CB3B-F449-403F-90A6-6DB80010E5DD}">
      <dgm:prSet/>
      <dgm:spPr/>
      <dgm:t>
        <a:bodyPr/>
        <a:lstStyle/>
        <a:p>
          <a:endParaRPr lang="tr-TR"/>
        </a:p>
      </dgm:t>
    </dgm:pt>
    <dgm:pt modelId="{8F8A068C-01BA-4DB3-978B-00B4A2A8367C}" type="sibTrans" cxnId="{8584CB3B-F449-403F-90A6-6DB80010E5DD}">
      <dgm:prSet/>
      <dgm:spPr/>
      <dgm:t>
        <a:bodyPr/>
        <a:lstStyle/>
        <a:p>
          <a:endParaRPr lang="tr-TR"/>
        </a:p>
      </dgm:t>
    </dgm:pt>
    <dgm:pt modelId="{BF981F2B-EFF9-4AF3-8BAD-F988F50AA965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VELİ VE ÖĞRENCİ REHBERLİĞİ</a:t>
          </a:r>
        </a:p>
      </dgm:t>
    </dgm:pt>
    <dgm:pt modelId="{F1111344-7A20-4793-9A52-7D8687B8906D}" type="parTrans" cxnId="{2B1B2F78-C4E8-43D9-811E-900E00B1FE22}">
      <dgm:prSet/>
      <dgm:spPr/>
      <dgm:t>
        <a:bodyPr/>
        <a:lstStyle/>
        <a:p>
          <a:endParaRPr lang="tr-TR"/>
        </a:p>
      </dgm:t>
    </dgm:pt>
    <dgm:pt modelId="{1D986ADA-2236-449D-B73E-91945797631E}" type="sibTrans" cxnId="{2B1B2F78-C4E8-43D9-811E-900E00B1FE22}">
      <dgm:prSet/>
      <dgm:spPr/>
      <dgm:t>
        <a:bodyPr/>
        <a:lstStyle/>
        <a:p>
          <a:endParaRPr lang="tr-TR"/>
        </a:p>
      </dgm:t>
    </dgm:pt>
    <dgm:pt modelId="{8EB6DDFF-4049-4E9F-938C-DC6F9955BF12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YKS-MSÜ - LGS </a:t>
          </a:r>
          <a:r>
            <a:rPr kumimoji="0" lang="tr-TR" sz="1050" b="1" i="0" u="none" strike="noStrike" cap="none" spc="60" normalizeH="0" baseline="0" noProof="0" dirty="0" smtClean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Öğrenme Süreçlerinin İzlenmesi</a:t>
          </a:r>
          <a:endParaRPr kumimoji="0" lang="tr-TR" sz="1050" b="1" i="0" u="none" strike="noStrike" cap="none" spc="60" normalizeH="0" baseline="0" noProof="0" dirty="0">
            <a:ln/>
            <a:effectLst/>
            <a:uLnTx/>
            <a:uFillTx/>
            <a:latin typeface="Microsoft YaHei Light" panose="020B0502040204020203" pitchFamily="34" charset="-122"/>
            <a:ea typeface="Microsoft YaHei Light" panose="020B0502040204020203" pitchFamily="34" charset="-122"/>
            <a:cs typeface="+mn-cs"/>
          </a:endParaRPr>
        </a:p>
      </dgm:t>
    </dgm:pt>
    <dgm:pt modelId="{9B229D20-11AE-4926-AF0D-0C6A71BBE7BC}" type="parTrans" cxnId="{28CC3466-C270-4DF1-AC11-DBF84B04D74C}">
      <dgm:prSet/>
      <dgm:spPr/>
      <dgm:t>
        <a:bodyPr/>
        <a:lstStyle/>
        <a:p>
          <a:endParaRPr lang="tr-TR"/>
        </a:p>
      </dgm:t>
    </dgm:pt>
    <dgm:pt modelId="{7E7362A7-EF50-42AA-A5B8-83EC57BE04CA}" type="sibTrans" cxnId="{28CC3466-C270-4DF1-AC11-DBF84B04D74C}">
      <dgm:prSet/>
      <dgm:spPr/>
      <dgm:t>
        <a:bodyPr/>
        <a:lstStyle/>
        <a:p>
          <a:endParaRPr lang="tr-TR"/>
        </a:p>
      </dgm:t>
    </dgm:pt>
    <dgm:pt modelId="{E5A515B3-21F5-41CF-AB15-F3C7D24C600C}">
      <dgm:prSet custT="1"/>
      <dgm:spPr/>
      <dgm:t>
        <a:bodyPr/>
        <a:lstStyle/>
        <a:p>
          <a:pPr rtl="0"/>
          <a:r>
            <a:rPr kumimoji="0" lang="tr-TR" sz="1050" b="1" i="0" u="none" strike="noStrike" cap="none" spc="60" normalizeH="0" baseline="0" noProof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MESLEKİ REHBERLİK</a:t>
          </a:r>
          <a:endParaRPr kumimoji="0" lang="tr-TR" sz="1050" b="1" i="0" u="none" strike="noStrike" cap="none" spc="60" normalizeH="0" baseline="0" noProof="0" dirty="0">
            <a:ln/>
            <a:effectLst/>
            <a:uLnTx/>
            <a:uFillTx/>
            <a:latin typeface="Microsoft YaHei Light" panose="020B0502040204020203" pitchFamily="34" charset="-122"/>
            <a:ea typeface="Microsoft YaHei Light" panose="020B0502040204020203" pitchFamily="34" charset="-122"/>
            <a:cs typeface="+mn-cs"/>
          </a:endParaRPr>
        </a:p>
      </dgm:t>
    </dgm:pt>
    <dgm:pt modelId="{954C1F20-3882-4A02-88F2-F366204962EE}" type="parTrans" cxnId="{6E55EC95-2771-4FD3-8435-354316674978}">
      <dgm:prSet/>
      <dgm:spPr/>
      <dgm:t>
        <a:bodyPr/>
        <a:lstStyle/>
        <a:p>
          <a:endParaRPr lang="tr-TR"/>
        </a:p>
      </dgm:t>
    </dgm:pt>
    <dgm:pt modelId="{C6403C7B-E312-42F8-B00A-AA5707987AE2}" type="sibTrans" cxnId="{6E55EC95-2771-4FD3-8435-354316674978}">
      <dgm:prSet/>
      <dgm:spPr/>
      <dgm:t>
        <a:bodyPr/>
        <a:lstStyle/>
        <a:p>
          <a:endParaRPr lang="tr-TR"/>
        </a:p>
      </dgm:t>
    </dgm:pt>
    <dgm:pt modelId="{7CECA7E9-DB20-4ED9-88BF-C081805C10F3}" type="pres">
      <dgm:prSet presAssocID="{A54635BC-96FD-4C1A-B5A6-0B649DD8F2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990AB48-4912-4EAF-A791-6A25D96C3CD6}" type="pres">
      <dgm:prSet presAssocID="{A54635BC-96FD-4C1A-B5A6-0B649DD8F29E}" presName="cycle" presStyleCnt="0"/>
      <dgm:spPr/>
    </dgm:pt>
    <dgm:pt modelId="{6FF3CDDD-B205-4A78-88C8-1609B4DD89E4}" type="pres">
      <dgm:prSet presAssocID="{7B118C6F-D0EA-4012-B9AC-02EDDBEFE834}" presName="node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5B8449F-6F18-42A0-A582-F39EF7BF93D3}" type="pres">
      <dgm:prSet presAssocID="{9EDF032C-A232-4D4F-AB69-1A546F5635AB}" presName="sibTransFirstNode" presStyleLbl="bgShp" presStyleIdx="0" presStyleCnt="1"/>
      <dgm:spPr/>
      <dgm:t>
        <a:bodyPr/>
        <a:lstStyle/>
        <a:p>
          <a:endParaRPr lang="tr-TR"/>
        </a:p>
      </dgm:t>
    </dgm:pt>
    <dgm:pt modelId="{B24E36AE-0471-4857-99EC-852C99A10D9C}" type="pres">
      <dgm:prSet presAssocID="{933DB44C-08F1-40CE-9FEF-ED25940F3B83}" presName="nodeFollowingNodes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8B2CDD-FE9C-4FBB-ADFD-EB58F100A8F4}" type="pres">
      <dgm:prSet presAssocID="{87C53777-B7CF-47F6-A35B-62B35F23008E}" presName="nodeFollowingNodes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888E59-8ECD-44A6-9D87-E6B1D93D8689}" type="pres">
      <dgm:prSet presAssocID="{B5456A1C-8E8B-466D-A8AA-596320A111F0}" presName="nodeFollowingNodes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E45A00-C467-46B3-BE2B-4BD35D18BF2B}" type="pres">
      <dgm:prSet presAssocID="{138E5BDD-A45E-40A7-B081-DD57C246CA96}" presName="nodeFollowingNodes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F5F48F-EF5F-4DEF-9B41-D70917A75011}" type="pres">
      <dgm:prSet presAssocID="{7BB3F75D-27AE-45DC-92A6-DDC122F5CC61}" presName="nodeFollowingNodes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07A50E-3DEA-47FE-AE86-3CDCBFD0F191}" type="pres">
      <dgm:prSet presAssocID="{BF981F2B-EFF9-4AF3-8BAD-F988F50AA965}" presName="nodeFollowingNodes" presStyleLbl="node1" presStyleIdx="6" presStyleCnt="9" custRadScaleRad="100805" custRadScaleInc="7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15E01C-49C4-4A5A-9CFB-978E0748317C}" type="pres">
      <dgm:prSet presAssocID="{8EB6DDFF-4049-4E9F-938C-DC6F9955BF12}" presName="nodeFollowingNodes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41613C-3B30-40D7-9E84-71A92D70B94B}" type="pres">
      <dgm:prSet presAssocID="{E5A515B3-21F5-41CF-AB15-F3C7D24C600C}" presName="nodeFollowingNodes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584CB3B-F449-403F-90A6-6DB80010E5DD}" srcId="{A54635BC-96FD-4C1A-B5A6-0B649DD8F29E}" destId="{7BB3F75D-27AE-45DC-92A6-DDC122F5CC61}" srcOrd="5" destOrd="0" parTransId="{C966F360-F79E-4323-8936-400A3413DE54}" sibTransId="{8F8A068C-01BA-4DB3-978B-00B4A2A8367C}"/>
    <dgm:cxn modelId="{451F5010-53A1-4B99-AD0B-D1B2616BFE6C}" type="presOf" srcId="{BF981F2B-EFF9-4AF3-8BAD-F988F50AA965}" destId="{3A07A50E-3DEA-47FE-AE86-3CDCBFD0F191}" srcOrd="0" destOrd="0" presId="urn:microsoft.com/office/officeart/2005/8/layout/cycle3"/>
    <dgm:cxn modelId="{2B1B2F78-C4E8-43D9-811E-900E00B1FE22}" srcId="{A54635BC-96FD-4C1A-B5A6-0B649DD8F29E}" destId="{BF981F2B-EFF9-4AF3-8BAD-F988F50AA965}" srcOrd="6" destOrd="0" parTransId="{F1111344-7A20-4793-9A52-7D8687B8906D}" sibTransId="{1D986ADA-2236-449D-B73E-91945797631E}"/>
    <dgm:cxn modelId="{1AAD8DAE-FFC7-492F-801C-9F63A7DAA928}" type="presOf" srcId="{9EDF032C-A232-4D4F-AB69-1A546F5635AB}" destId="{55B8449F-6F18-42A0-A582-F39EF7BF93D3}" srcOrd="0" destOrd="0" presId="urn:microsoft.com/office/officeart/2005/8/layout/cycle3"/>
    <dgm:cxn modelId="{B7DB99BB-BAD3-4BB6-91AD-801A250D94E9}" type="presOf" srcId="{8EB6DDFF-4049-4E9F-938C-DC6F9955BF12}" destId="{2915E01C-49C4-4A5A-9CFB-978E0748317C}" srcOrd="0" destOrd="0" presId="urn:microsoft.com/office/officeart/2005/8/layout/cycle3"/>
    <dgm:cxn modelId="{33A59529-A4C3-4F97-8326-5ADA7F0649B4}" srcId="{A54635BC-96FD-4C1A-B5A6-0B649DD8F29E}" destId="{B5456A1C-8E8B-466D-A8AA-596320A111F0}" srcOrd="3" destOrd="0" parTransId="{65B674A0-1FC0-4232-B41F-68EE5F072F4C}" sibTransId="{EDBB8620-40AA-4FF1-A0A6-D19777E43034}"/>
    <dgm:cxn modelId="{F6C82196-773E-4A95-8741-AFE048D1A535}" type="presOf" srcId="{B5456A1C-8E8B-466D-A8AA-596320A111F0}" destId="{97888E59-8ECD-44A6-9D87-E6B1D93D8689}" srcOrd="0" destOrd="0" presId="urn:microsoft.com/office/officeart/2005/8/layout/cycle3"/>
    <dgm:cxn modelId="{3F1721E5-3C2E-490F-8E5F-6A6F3DD94E5B}" srcId="{A54635BC-96FD-4C1A-B5A6-0B649DD8F29E}" destId="{7B118C6F-D0EA-4012-B9AC-02EDDBEFE834}" srcOrd="0" destOrd="0" parTransId="{B6D94607-F752-4514-9355-DB12C3553A75}" sibTransId="{9EDF032C-A232-4D4F-AB69-1A546F5635AB}"/>
    <dgm:cxn modelId="{FC02DFE6-5CE0-450D-9E6B-2CF336B5D1A1}" srcId="{A54635BC-96FD-4C1A-B5A6-0B649DD8F29E}" destId="{87C53777-B7CF-47F6-A35B-62B35F23008E}" srcOrd="2" destOrd="0" parTransId="{2EBA05C3-62AD-4DBC-A7D6-ED82492573F4}" sibTransId="{F0930308-D74F-48D0-8051-4421280F9D68}"/>
    <dgm:cxn modelId="{6BC49490-20A6-48FA-A58D-3AA4F134625B}" type="presOf" srcId="{E5A515B3-21F5-41CF-AB15-F3C7D24C600C}" destId="{D041613C-3B30-40D7-9E84-71A92D70B94B}" srcOrd="0" destOrd="0" presId="urn:microsoft.com/office/officeart/2005/8/layout/cycle3"/>
    <dgm:cxn modelId="{77009C26-13EB-444D-8108-F2A634FFFA46}" type="presOf" srcId="{933DB44C-08F1-40CE-9FEF-ED25940F3B83}" destId="{B24E36AE-0471-4857-99EC-852C99A10D9C}" srcOrd="0" destOrd="0" presId="urn:microsoft.com/office/officeart/2005/8/layout/cycle3"/>
    <dgm:cxn modelId="{6FEAD5CB-5396-4B83-A38B-311A9B199408}" type="presOf" srcId="{7BB3F75D-27AE-45DC-92A6-DDC122F5CC61}" destId="{29F5F48F-EF5F-4DEF-9B41-D70917A75011}" srcOrd="0" destOrd="0" presId="urn:microsoft.com/office/officeart/2005/8/layout/cycle3"/>
    <dgm:cxn modelId="{4063DC66-D774-40FE-B758-943F43CE4987}" srcId="{A54635BC-96FD-4C1A-B5A6-0B649DD8F29E}" destId="{138E5BDD-A45E-40A7-B081-DD57C246CA96}" srcOrd="4" destOrd="0" parTransId="{FCFA5F90-A2D8-4AE8-AD0C-93528A544ABE}" sibTransId="{3F289DF1-18CD-4AE8-B9C4-2D1286ED4FD1}"/>
    <dgm:cxn modelId="{24C14AE7-55EC-4447-9399-D3BEF975816D}" type="presOf" srcId="{138E5BDD-A45E-40A7-B081-DD57C246CA96}" destId="{71E45A00-C467-46B3-BE2B-4BD35D18BF2B}" srcOrd="0" destOrd="0" presId="urn:microsoft.com/office/officeart/2005/8/layout/cycle3"/>
    <dgm:cxn modelId="{BE0CB5B5-8E2C-42E3-BECD-50AF22D029FC}" type="presOf" srcId="{A54635BC-96FD-4C1A-B5A6-0B649DD8F29E}" destId="{7CECA7E9-DB20-4ED9-88BF-C081805C10F3}" srcOrd="0" destOrd="0" presId="urn:microsoft.com/office/officeart/2005/8/layout/cycle3"/>
    <dgm:cxn modelId="{6E55EC95-2771-4FD3-8435-354316674978}" srcId="{A54635BC-96FD-4C1A-B5A6-0B649DD8F29E}" destId="{E5A515B3-21F5-41CF-AB15-F3C7D24C600C}" srcOrd="8" destOrd="0" parTransId="{954C1F20-3882-4A02-88F2-F366204962EE}" sibTransId="{C6403C7B-E312-42F8-B00A-AA5707987AE2}"/>
    <dgm:cxn modelId="{CBE1BE0C-7519-4433-A691-18E7355EC60E}" type="presOf" srcId="{7B118C6F-D0EA-4012-B9AC-02EDDBEFE834}" destId="{6FF3CDDD-B205-4A78-88C8-1609B4DD89E4}" srcOrd="0" destOrd="0" presId="urn:microsoft.com/office/officeart/2005/8/layout/cycle3"/>
    <dgm:cxn modelId="{28CC3466-C270-4DF1-AC11-DBF84B04D74C}" srcId="{A54635BC-96FD-4C1A-B5A6-0B649DD8F29E}" destId="{8EB6DDFF-4049-4E9F-938C-DC6F9955BF12}" srcOrd="7" destOrd="0" parTransId="{9B229D20-11AE-4926-AF0D-0C6A71BBE7BC}" sibTransId="{7E7362A7-EF50-42AA-A5B8-83EC57BE04CA}"/>
    <dgm:cxn modelId="{E1AE3601-79CA-4CAA-915B-FD8AE7E1AE5A}" srcId="{A54635BC-96FD-4C1A-B5A6-0B649DD8F29E}" destId="{933DB44C-08F1-40CE-9FEF-ED25940F3B83}" srcOrd="1" destOrd="0" parTransId="{F5DF8ABB-5DB7-4F1F-9294-1ADA1E1F590C}" sibTransId="{17E525EC-B7AF-4B06-8971-3E74013AD428}"/>
    <dgm:cxn modelId="{D8C3C906-2856-4A55-8D06-CC391B40D4FE}" type="presOf" srcId="{87C53777-B7CF-47F6-A35B-62B35F23008E}" destId="{5E8B2CDD-FE9C-4FBB-ADFD-EB58F100A8F4}" srcOrd="0" destOrd="0" presId="urn:microsoft.com/office/officeart/2005/8/layout/cycle3"/>
    <dgm:cxn modelId="{8070A1F7-8F64-402A-943D-1A17272A1464}" type="presParOf" srcId="{7CECA7E9-DB20-4ED9-88BF-C081805C10F3}" destId="{5990AB48-4912-4EAF-A791-6A25D96C3CD6}" srcOrd="0" destOrd="0" presId="urn:microsoft.com/office/officeart/2005/8/layout/cycle3"/>
    <dgm:cxn modelId="{7D288507-EE64-4E11-AFF6-3CF3A35CF62E}" type="presParOf" srcId="{5990AB48-4912-4EAF-A791-6A25D96C3CD6}" destId="{6FF3CDDD-B205-4A78-88C8-1609B4DD89E4}" srcOrd="0" destOrd="0" presId="urn:microsoft.com/office/officeart/2005/8/layout/cycle3"/>
    <dgm:cxn modelId="{AB7AD899-4009-447A-84EF-FE08698C9FC0}" type="presParOf" srcId="{5990AB48-4912-4EAF-A791-6A25D96C3CD6}" destId="{55B8449F-6F18-42A0-A582-F39EF7BF93D3}" srcOrd="1" destOrd="0" presId="urn:microsoft.com/office/officeart/2005/8/layout/cycle3"/>
    <dgm:cxn modelId="{1E04F04B-2A17-416C-BD2C-ACFCB586F4AE}" type="presParOf" srcId="{5990AB48-4912-4EAF-A791-6A25D96C3CD6}" destId="{B24E36AE-0471-4857-99EC-852C99A10D9C}" srcOrd="2" destOrd="0" presId="urn:microsoft.com/office/officeart/2005/8/layout/cycle3"/>
    <dgm:cxn modelId="{6875E7D0-D4A2-441C-928B-0ADCFD5A35C6}" type="presParOf" srcId="{5990AB48-4912-4EAF-A791-6A25D96C3CD6}" destId="{5E8B2CDD-FE9C-4FBB-ADFD-EB58F100A8F4}" srcOrd="3" destOrd="0" presId="urn:microsoft.com/office/officeart/2005/8/layout/cycle3"/>
    <dgm:cxn modelId="{4673E269-8E32-49C9-9C8D-3AB1F6EEE74B}" type="presParOf" srcId="{5990AB48-4912-4EAF-A791-6A25D96C3CD6}" destId="{97888E59-8ECD-44A6-9D87-E6B1D93D8689}" srcOrd="4" destOrd="0" presId="urn:microsoft.com/office/officeart/2005/8/layout/cycle3"/>
    <dgm:cxn modelId="{0D9A5540-280B-4DE8-8495-FD77C438FA71}" type="presParOf" srcId="{5990AB48-4912-4EAF-A791-6A25D96C3CD6}" destId="{71E45A00-C467-46B3-BE2B-4BD35D18BF2B}" srcOrd="5" destOrd="0" presId="urn:microsoft.com/office/officeart/2005/8/layout/cycle3"/>
    <dgm:cxn modelId="{A8F67FE2-CE6F-495D-A219-E2A1356F208E}" type="presParOf" srcId="{5990AB48-4912-4EAF-A791-6A25D96C3CD6}" destId="{29F5F48F-EF5F-4DEF-9B41-D70917A75011}" srcOrd="6" destOrd="0" presId="urn:microsoft.com/office/officeart/2005/8/layout/cycle3"/>
    <dgm:cxn modelId="{64030E03-86CB-4905-9439-755965929FB6}" type="presParOf" srcId="{5990AB48-4912-4EAF-A791-6A25D96C3CD6}" destId="{3A07A50E-3DEA-47FE-AE86-3CDCBFD0F191}" srcOrd="7" destOrd="0" presId="urn:microsoft.com/office/officeart/2005/8/layout/cycle3"/>
    <dgm:cxn modelId="{EC1976C1-0315-46B6-96C7-4A18F4896FDA}" type="presParOf" srcId="{5990AB48-4912-4EAF-A791-6A25D96C3CD6}" destId="{2915E01C-49C4-4A5A-9CFB-978E0748317C}" srcOrd="8" destOrd="0" presId="urn:microsoft.com/office/officeart/2005/8/layout/cycle3"/>
    <dgm:cxn modelId="{BF6C12D4-66B2-40EB-9CD7-E96F998DAE21}" type="presParOf" srcId="{5990AB48-4912-4EAF-A791-6A25D96C3CD6}" destId="{D041613C-3B30-40D7-9E84-71A92D70B94B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8449F-6F18-42A0-A582-F39EF7BF93D3}">
      <dsp:nvSpPr>
        <dsp:cNvPr id="0" name=""/>
        <dsp:cNvSpPr/>
      </dsp:nvSpPr>
      <dsp:spPr>
        <a:xfrm>
          <a:off x="3036493" y="-75997"/>
          <a:ext cx="7371773" cy="7371773"/>
        </a:xfrm>
        <a:prstGeom prst="circularArrow">
          <a:avLst>
            <a:gd name="adj1" fmla="val 5544"/>
            <a:gd name="adj2" fmla="val 330680"/>
            <a:gd name="adj3" fmla="val 14729851"/>
            <a:gd name="adj4" fmla="val 16828651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3CDDD-B205-4A78-88C8-1609B4DD89E4}">
      <dsp:nvSpPr>
        <dsp:cNvPr id="0" name=""/>
        <dsp:cNvSpPr/>
      </dsp:nvSpPr>
      <dsp:spPr>
        <a:xfrm>
          <a:off x="5750786" y="2440"/>
          <a:ext cx="1943187" cy="9715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ÖĞRENCİ KOÇLUĞU</a:t>
          </a:r>
          <a:endParaRPr lang="tr-TR" sz="1050" kern="1200" dirty="0"/>
        </a:p>
      </dsp:txBody>
      <dsp:txXfrm>
        <a:off x="5798215" y="49869"/>
        <a:ext cx="1848329" cy="876735"/>
      </dsp:txXfrm>
    </dsp:sp>
    <dsp:sp modelId="{B24E36AE-0471-4857-99EC-852C99A10D9C}">
      <dsp:nvSpPr>
        <dsp:cNvPr id="0" name=""/>
        <dsp:cNvSpPr/>
      </dsp:nvSpPr>
      <dsp:spPr>
        <a:xfrm>
          <a:off x="7771461" y="737906"/>
          <a:ext cx="1943187" cy="971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KOÇLUK EL KİTABI VE EVRAK</a:t>
          </a:r>
        </a:p>
      </dsp:txBody>
      <dsp:txXfrm>
        <a:off x="7818890" y="785335"/>
        <a:ext cx="1848329" cy="876735"/>
      </dsp:txXfrm>
    </dsp:sp>
    <dsp:sp modelId="{5E8B2CDD-FE9C-4FBB-ADFD-EB58F100A8F4}">
      <dsp:nvSpPr>
        <dsp:cNvPr id="0" name=""/>
        <dsp:cNvSpPr/>
      </dsp:nvSpPr>
      <dsp:spPr>
        <a:xfrm>
          <a:off x="8846641" y="2600171"/>
          <a:ext cx="1943187" cy="9715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MENTÖRLÜK</a:t>
          </a:r>
        </a:p>
      </dsp:txBody>
      <dsp:txXfrm>
        <a:off x="8894070" y="2647600"/>
        <a:ext cx="1848329" cy="876735"/>
      </dsp:txXfrm>
    </dsp:sp>
    <dsp:sp modelId="{97888E59-8ECD-44A6-9D87-E6B1D93D8689}">
      <dsp:nvSpPr>
        <dsp:cNvPr id="0" name=""/>
        <dsp:cNvSpPr/>
      </dsp:nvSpPr>
      <dsp:spPr>
        <a:xfrm>
          <a:off x="8473235" y="4717861"/>
          <a:ext cx="1943187" cy="9715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DERS ÇALIŞMA PROGRAMLARI</a:t>
          </a:r>
        </a:p>
      </dsp:txBody>
      <dsp:txXfrm>
        <a:off x="8520664" y="4765290"/>
        <a:ext cx="1848329" cy="876735"/>
      </dsp:txXfrm>
    </dsp:sp>
    <dsp:sp modelId="{71E45A00-C467-46B3-BE2B-4BD35D18BF2B}">
      <dsp:nvSpPr>
        <dsp:cNvPr id="0" name=""/>
        <dsp:cNvSpPr/>
      </dsp:nvSpPr>
      <dsp:spPr>
        <a:xfrm>
          <a:off x="6825965" y="6100085"/>
          <a:ext cx="1943187" cy="9715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ÖĞRENCİ TAKİP VE DEĞERLENDİRME ÇİZELGELERİ</a:t>
          </a:r>
        </a:p>
      </dsp:txBody>
      <dsp:txXfrm>
        <a:off x="6873394" y="6147514"/>
        <a:ext cx="1848329" cy="876735"/>
      </dsp:txXfrm>
    </dsp:sp>
    <dsp:sp modelId="{29F5F48F-EF5F-4DEF-9B41-D70917A75011}">
      <dsp:nvSpPr>
        <dsp:cNvPr id="0" name=""/>
        <dsp:cNvSpPr/>
      </dsp:nvSpPr>
      <dsp:spPr>
        <a:xfrm>
          <a:off x="4675606" y="6100085"/>
          <a:ext cx="1943187" cy="9715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YÖNETİCİ VE KOORDİNATÖR REHBERLİĞİ</a:t>
          </a:r>
        </a:p>
      </dsp:txBody>
      <dsp:txXfrm>
        <a:off x="4723035" y="6147514"/>
        <a:ext cx="1848329" cy="876735"/>
      </dsp:txXfrm>
    </dsp:sp>
    <dsp:sp modelId="{3A07A50E-3DEA-47FE-AE86-3CDCBFD0F191}">
      <dsp:nvSpPr>
        <dsp:cNvPr id="0" name=""/>
        <dsp:cNvSpPr/>
      </dsp:nvSpPr>
      <dsp:spPr>
        <a:xfrm>
          <a:off x="2999152" y="4717858"/>
          <a:ext cx="1943187" cy="971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VELİ VE ÖĞRENCİ REHBERLİĞİ</a:t>
          </a:r>
        </a:p>
      </dsp:txBody>
      <dsp:txXfrm>
        <a:off x="3046581" y="4765287"/>
        <a:ext cx="1848329" cy="876735"/>
      </dsp:txXfrm>
    </dsp:sp>
    <dsp:sp modelId="{2915E01C-49C4-4A5A-9CFB-978E0748317C}">
      <dsp:nvSpPr>
        <dsp:cNvPr id="0" name=""/>
        <dsp:cNvSpPr/>
      </dsp:nvSpPr>
      <dsp:spPr>
        <a:xfrm>
          <a:off x="2654930" y="2600171"/>
          <a:ext cx="1943187" cy="9715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 dirty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YKS-MSÜ - LGS </a:t>
          </a:r>
          <a:r>
            <a:rPr kumimoji="0" lang="tr-TR" sz="1050" b="1" i="0" u="none" strike="noStrike" kern="1200" cap="none" spc="60" normalizeH="0" baseline="0" noProof="0" dirty="0" smtClean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Öğrenme Süreçlerinin İzlenmesi</a:t>
          </a:r>
          <a:endParaRPr kumimoji="0" lang="tr-TR" sz="1050" b="1" i="0" u="none" strike="noStrike" kern="1200" cap="none" spc="60" normalizeH="0" baseline="0" noProof="0" dirty="0">
            <a:ln/>
            <a:effectLst/>
            <a:uLnTx/>
            <a:uFillTx/>
            <a:latin typeface="Microsoft YaHei Light" panose="020B0502040204020203" pitchFamily="34" charset="-122"/>
            <a:ea typeface="Microsoft YaHei Light" panose="020B0502040204020203" pitchFamily="34" charset="-122"/>
            <a:cs typeface="+mn-cs"/>
          </a:endParaRPr>
        </a:p>
      </dsp:txBody>
      <dsp:txXfrm>
        <a:off x="2702359" y="2647600"/>
        <a:ext cx="1848329" cy="876735"/>
      </dsp:txXfrm>
    </dsp:sp>
    <dsp:sp modelId="{D041613C-3B30-40D7-9E84-71A92D70B94B}">
      <dsp:nvSpPr>
        <dsp:cNvPr id="0" name=""/>
        <dsp:cNvSpPr/>
      </dsp:nvSpPr>
      <dsp:spPr>
        <a:xfrm>
          <a:off x="3730110" y="737906"/>
          <a:ext cx="1943187" cy="9715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050" b="1" i="0" u="none" strike="noStrike" kern="1200" cap="none" spc="60" normalizeH="0" baseline="0" noProof="0">
              <a:ln/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rPr>
            <a:t>MESLEKİ REHBERLİK</a:t>
          </a:r>
          <a:endParaRPr kumimoji="0" lang="tr-TR" sz="1050" b="1" i="0" u="none" strike="noStrike" kern="1200" cap="none" spc="60" normalizeH="0" baseline="0" noProof="0" dirty="0">
            <a:ln/>
            <a:effectLst/>
            <a:uLnTx/>
            <a:uFillTx/>
            <a:latin typeface="Microsoft YaHei Light" panose="020B0502040204020203" pitchFamily="34" charset="-122"/>
            <a:ea typeface="Microsoft YaHei Light" panose="020B0502040204020203" pitchFamily="34" charset="-122"/>
            <a:cs typeface="+mn-cs"/>
          </a:endParaRPr>
        </a:p>
      </dsp:txBody>
      <dsp:txXfrm>
        <a:off x="3777539" y="785335"/>
        <a:ext cx="1848329" cy="876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F7F06-12BC-4B65-8375-784BBA32D584}" type="datetimeFigureOut">
              <a:rPr lang="tr-TR" smtClean="0"/>
              <a:t>13.10.2024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5C358-7FDB-41F9-A3E1-11B168431B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7125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F4B-1F10-410F-986B-F2B71121153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528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17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91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40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04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41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5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5C358-7FDB-41F9-A3E1-11B168431B7A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51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DD6B5-0383-4748-ADC2-FD10AB7867EA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492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669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80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0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07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11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27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95631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95631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02000" y="9571383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0635" y="9456737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635" y="945673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849600" y="96393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" y="-3891"/>
            <a:ext cx="18287999" cy="11819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de-DE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5397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" y="10168809"/>
            <a:ext cx="18287999" cy="11819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de-DE" sz="1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5397">
              <a:solidFill>
                <a:schemeClr val="bg1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304800" y="93345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971800" y="93345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5849600" y="9569092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0696" y="9456737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7696" y="9456737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925800" y="96393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93345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93345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02000" y="957504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97155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97155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925800" y="96774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96393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96393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849600" y="96393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9456737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9531557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773400" y="96393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95631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95631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925800" y="9637643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94869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94869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849600" y="9611828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jpe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9" Type="http://schemas.openxmlformats.org/officeDocument/2006/relationships/hyperlink" Target="https://dogm.meb.gov.tr/bilgisistem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inogretimi.meb.gov.tr/akademik/KampProgrami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inogretimi.meb.gov.tr/HedefYK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hyperlink" Target="https://mufredat.meb.gov.tr/Programlar.aspx" TargetMode="External"/><Relationship Id="rId4" Type="http://schemas.openxmlformats.org/officeDocument/2006/relationships/hyperlink" Target="https://ttkb.meb.gov.tr/meb_iys_dosyalar/2023_02/13145908_2023_YKS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ogmmateryal.eba.gov.tr/" TargetMode="External"/><Relationship Id="rId3" Type="http://schemas.openxmlformats.org/officeDocument/2006/relationships/hyperlink" Target="https://dogm.eba.gov.tr/materyal/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ds.eba.gov.tr/giris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yardimcikaynaklar.meb.gov.t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rs.eba.gov.tr/ders/proxy/VCollabPlayer_v0.0.937/index.html#/main/dashboard/2/5/0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inogretimi.meb.gov.tr/HedefLGS.asp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hyperlink" Target="https://dinogretimi.meb.gov.tr/HedefYKS.asp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share.php?u=http://pisa.meb.gov.tr/www/pisa-nedir/icerik/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nogretimi.meb.gov.tr/Okullar.asp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18"/>
          <p:cNvSpPr/>
          <p:nvPr/>
        </p:nvSpPr>
        <p:spPr>
          <a:xfrm>
            <a:off x="8020913" y="5749976"/>
            <a:ext cx="104576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600" b="1" dirty="0">
                <a:solidFill>
                  <a:schemeClr val="accent5">
                    <a:lumMod val="50000"/>
                  </a:schemeClr>
                </a:solidFill>
                <a:latin typeface="Gotham" pitchFamily="2" charset="-94"/>
                <a:cs typeface="Calibri" panose="020F0502020204030204" pitchFamily="34" charset="0"/>
              </a:rPr>
              <a:t>HEDEF LGS-YKS </a:t>
            </a:r>
          </a:p>
          <a:p>
            <a:pPr algn="ctr"/>
            <a:r>
              <a:rPr lang="tr-TR" sz="6600" b="1" dirty="0">
                <a:solidFill>
                  <a:schemeClr val="accent5">
                    <a:lumMod val="50000"/>
                  </a:schemeClr>
                </a:solidFill>
                <a:latin typeface="Gotham" pitchFamily="2" charset="-94"/>
                <a:cs typeface="Calibri" panose="020F0502020204030204" pitchFamily="34" charset="0"/>
              </a:rPr>
              <a:t>FAALİYET SUNUSU </a:t>
            </a: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261" y="1461902"/>
            <a:ext cx="4316867" cy="3882222"/>
          </a:xfrm>
          <a:prstGeom prst="rect">
            <a:avLst/>
          </a:prstGeom>
        </p:spPr>
      </p:pic>
      <p:sp>
        <p:nvSpPr>
          <p:cNvPr id="22" name="Akış Çizelgesi: Gecikme 21"/>
          <p:cNvSpPr/>
          <p:nvPr/>
        </p:nvSpPr>
        <p:spPr>
          <a:xfrm>
            <a:off x="-1" y="0"/>
            <a:ext cx="8847575" cy="10287000"/>
          </a:xfrm>
          <a:prstGeom prst="flowChartDelay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700" dirty="0"/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59" y="2636119"/>
            <a:ext cx="3763550" cy="4962008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9770" y="9302606"/>
            <a:ext cx="3254195" cy="984394"/>
          </a:xfrm>
          <a:custGeom>
            <a:avLst/>
            <a:gdLst/>
            <a:ahLst/>
            <a:cxnLst/>
            <a:rect l="l" t="t" r="r" b="b"/>
            <a:pathLst>
              <a:path w="3254195" h="984394">
                <a:moveTo>
                  <a:pt x="0" y="0"/>
                </a:moveTo>
                <a:lnTo>
                  <a:pt x="3254196" y="0"/>
                </a:lnTo>
                <a:lnTo>
                  <a:pt x="3254196" y="984394"/>
                </a:lnTo>
                <a:lnTo>
                  <a:pt x="0" y="98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0922" y="1249048"/>
            <a:ext cx="7104662" cy="97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895"/>
              </a:lnSpc>
            </a:pPr>
            <a:r>
              <a:rPr lang="en-US" sz="6073" b="1" dirty="0" smtClean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FAALİYET </a:t>
            </a:r>
            <a:r>
              <a:rPr lang="en-US" sz="6073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ALANLARI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79987" y="3236740"/>
            <a:ext cx="7141963" cy="6079596"/>
          </a:xfrm>
          <a:custGeom>
            <a:avLst/>
            <a:gdLst/>
            <a:ahLst/>
            <a:cxnLst/>
            <a:rect l="l" t="t" r="r" b="b"/>
            <a:pathLst>
              <a:path w="7141963" h="6079596">
                <a:moveTo>
                  <a:pt x="0" y="0"/>
                </a:moveTo>
                <a:lnTo>
                  <a:pt x="7141963" y="0"/>
                </a:lnTo>
                <a:lnTo>
                  <a:pt x="7141963" y="6079596"/>
                </a:lnTo>
                <a:lnTo>
                  <a:pt x="0" y="6079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720753" y="7317678"/>
            <a:ext cx="2099647" cy="110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093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GÖRÜNÜRLÜK </a:t>
            </a:r>
          </a:p>
          <a:p>
            <a:pPr algn="ctr">
              <a:lnSpc>
                <a:spcPts val="2931"/>
              </a:lnSpc>
            </a:pPr>
            <a:r>
              <a:rPr lang="en-US" sz="2093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ÇALIŞMALARI</a:t>
            </a:r>
          </a:p>
          <a:p>
            <a:pPr algn="ctr">
              <a:lnSpc>
                <a:spcPts val="2931"/>
              </a:lnSpc>
              <a:spcBef>
                <a:spcPct val="0"/>
              </a:spcBef>
            </a:pPr>
            <a:endParaRPr lang="en-US" sz="2093" dirty="0">
              <a:solidFill>
                <a:srgbClr val="000000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973722" y="2708662"/>
            <a:ext cx="1548228" cy="1542180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38862" r="223" b="-3886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966882" y="4092475"/>
            <a:ext cx="1424396" cy="1418832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223" r="22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1240003" y="5581262"/>
            <a:ext cx="1396005" cy="1390552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223" t="-14729" r="223" b="-1472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032477" y="8221869"/>
            <a:ext cx="1383218" cy="1377815"/>
            <a:chOff x="0" y="0"/>
            <a:chExt cx="6502400" cy="6477000"/>
          </a:xfrm>
        </p:grpSpPr>
        <p:sp>
          <p:nvSpPr>
            <p:cNvPr id="22" name="Freeform 2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1"/>
              <a:stretch>
                <a:fillRect l="223" t="-20466" r="223" b="-20466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901322" y="7041769"/>
            <a:ext cx="1452078" cy="1446406"/>
            <a:chOff x="0" y="0"/>
            <a:chExt cx="6502400" cy="6477000"/>
          </a:xfrm>
        </p:grpSpPr>
        <p:sp>
          <p:nvSpPr>
            <p:cNvPr id="25" name="Freeform 2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2"/>
              <a:stretch>
                <a:fillRect l="223" t="-232" r="223" b="-232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791C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4561546" y="4918444"/>
            <a:ext cx="2724038" cy="2716188"/>
          </a:xfrm>
          <a:custGeom>
            <a:avLst/>
            <a:gdLst/>
            <a:ahLst/>
            <a:cxnLst/>
            <a:rect l="l" t="t" r="r" b="b"/>
            <a:pathLst>
              <a:path w="2724038" h="2716188">
                <a:moveTo>
                  <a:pt x="0" y="0"/>
                </a:moveTo>
                <a:lnTo>
                  <a:pt x="2724038" y="0"/>
                </a:lnTo>
                <a:lnTo>
                  <a:pt x="2724038" y="2716188"/>
                </a:lnTo>
                <a:lnTo>
                  <a:pt x="0" y="27161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621930" y="3361889"/>
            <a:ext cx="228027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 KTS- AKADEMİK</a:t>
            </a:r>
          </a:p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 EYLEM PLANLARI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85090" y="4541615"/>
            <a:ext cx="2211086" cy="36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  <a:spcBef>
                <a:spcPct val="0"/>
              </a:spcBef>
            </a:pPr>
            <a:r>
              <a:rPr lang="en-US" sz="2093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DYK - KAMPLAR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99244" y="5922277"/>
            <a:ext cx="1767638" cy="110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093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SINAV SORU</a:t>
            </a:r>
          </a:p>
          <a:p>
            <a:pPr algn="ctr">
              <a:lnSpc>
                <a:spcPts val="2931"/>
              </a:lnSpc>
            </a:pPr>
            <a:r>
              <a:rPr lang="en-US" sz="2093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 REHBERLİĞİ</a:t>
            </a:r>
          </a:p>
          <a:p>
            <a:pPr algn="ctr">
              <a:lnSpc>
                <a:spcPts val="2931"/>
              </a:lnSpc>
              <a:spcBef>
                <a:spcPct val="0"/>
              </a:spcBef>
            </a:pPr>
            <a:endParaRPr lang="en-US" sz="2093" dirty="0">
              <a:solidFill>
                <a:srgbClr val="000000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621930" y="8572500"/>
            <a:ext cx="2319338" cy="101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1944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ÖLÇME</a:t>
            </a:r>
          </a:p>
          <a:p>
            <a:pPr algn="ctr">
              <a:lnSpc>
                <a:spcPts val="2721"/>
              </a:lnSpc>
            </a:pPr>
            <a:r>
              <a:rPr lang="en-US" sz="1944" dirty="0">
                <a:solidFill>
                  <a:srgbClr val="000000"/>
                </a:solidFill>
                <a:latin typeface="Capriola"/>
                <a:ea typeface="Capriola"/>
                <a:cs typeface="Capriola"/>
                <a:sym typeface="Capriola"/>
              </a:rPr>
              <a:t> DEĞERLENDİRME</a:t>
            </a:r>
          </a:p>
          <a:p>
            <a:pPr algn="ctr">
              <a:lnSpc>
                <a:spcPts val="2721"/>
              </a:lnSpc>
              <a:spcBef>
                <a:spcPct val="0"/>
              </a:spcBef>
            </a:pPr>
            <a:endParaRPr lang="en-US" sz="1944" dirty="0">
              <a:solidFill>
                <a:srgbClr val="000000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32" name="Slayt Numarası Yer Tutucus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674931" y="2664122"/>
            <a:ext cx="16584369" cy="7137820"/>
          </a:xfrm>
          <a:custGeom>
            <a:avLst/>
            <a:gdLst/>
            <a:ahLst/>
            <a:cxnLst/>
            <a:rect l="l" t="t" r="r" b="b"/>
            <a:pathLst>
              <a:path w="16584369" h="7137820">
                <a:moveTo>
                  <a:pt x="0" y="0"/>
                </a:moveTo>
                <a:lnTo>
                  <a:pt x="16584369" y="0"/>
                </a:lnTo>
                <a:lnTo>
                  <a:pt x="16584369" y="7137820"/>
                </a:lnTo>
                <a:lnTo>
                  <a:pt x="0" y="7137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1183" y="1310296"/>
            <a:ext cx="10328192" cy="61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29"/>
              </a:lnSpc>
            </a:pPr>
            <a:r>
              <a:rPr lang="en-US" sz="3792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İMAM HATİP LİSELERİNİN BÖLGESEL DAĞILIMI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5038" y="160657"/>
            <a:ext cx="2445942" cy="62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KTS- AKADEMİK</a:t>
            </a:r>
          </a:p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EYLEM PLANLARI</a:t>
            </a:r>
          </a:p>
        </p:txBody>
      </p:sp>
      <p:sp>
        <p:nvSpPr>
          <p:cNvPr id="12" name="Slayt Numarası Yer Tutucus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9770" y="9302606"/>
            <a:ext cx="3254195" cy="984394"/>
          </a:xfrm>
          <a:custGeom>
            <a:avLst/>
            <a:gdLst/>
            <a:ahLst/>
            <a:cxnLst/>
            <a:rect l="l" t="t" r="r" b="b"/>
            <a:pathLst>
              <a:path w="3254195" h="984394">
                <a:moveTo>
                  <a:pt x="0" y="0"/>
                </a:moveTo>
                <a:lnTo>
                  <a:pt x="3254196" y="0"/>
                </a:lnTo>
                <a:lnTo>
                  <a:pt x="3254196" y="984394"/>
                </a:lnTo>
                <a:lnTo>
                  <a:pt x="0" y="98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0"/>
            <a:ext cx="3254195" cy="984394"/>
          </a:xfrm>
          <a:custGeom>
            <a:avLst/>
            <a:gdLst/>
            <a:ahLst/>
            <a:cxnLst/>
            <a:rect l="l" t="t" r="r" b="b"/>
            <a:pathLst>
              <a:path w="3254195" h="984394">
                <a:moveTo>
                  <a:pt x="3254195" y="984394"/>
                </a:moveTo>
                <a:lnTo>
                  <a:pt x="0" y="984394"/>
                </a:lnTo>
                <a:lnTo>
                  <a:pt x="0" y="0"/>
                </a:lnTo>
                <a:lnTo>
                  <a:pt x="3254195" y="0"/>
                </a:lnTo>
                <a:lnTo>
                  <a:pt x="3254195" y="98439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" y="2476500"/>
            <a:ext cx="10022983" cy="7229076"/>
          </a:xfrm>
          <a:custGeom>
            <a:avLst/>
            <a:gdLst/>
            <a:ahLst/>
            <a:cxnLst/>
            <a:rect l="l" t="t" r="r" b="b"/>
            <a:pathLst>
              <a:path w="10022983" h="7229076">
                <a:moveTo>
                  <a:pt x="0" y="0"/>
                </a:moveTo>
                <a:lnTo>
                  <a:pt x="10022982" y="0"/>
                </a:lnTo>
                <a:lnTo>
                  <a:pt x="10022982" y="7229076"/>
                </a:lnTo>
                <a:lnTo>
                  <a:pt x="0" y="7229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8111" y="1229993"/>
            <a:ext cx="10328192" cy="61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29"/>
              </a:lnSpc>
            </a:pPr>
            <a:r>
              <a:rPr lang="en-US" sz="3792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HEDEF LGS KOORDİNATÖR BELİRLEME SÜRECİ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97549" y="2900050"/>
            <a:ext cx="897567" cy="99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999"/>
              </a:lnSpc>
            </a:pPr>
            <a:r>
              <a:rPr lang="en-US" sz="6153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7549" y="5453851"/>
            <a:ext cx="897567" cy="99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999"/>
              </a:lnSpc>
            </a:pPr>
            <a:r>
              <a:rPr lang="en-US" sz="6153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97549" y="8050187"/>
            <a:ext cx="897567" cy="99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999"/>
              </a:lnSpc>
            </a:pPr>
            <a:r>
              <a:rPr lang="en-US" sz="6153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038" y="160657"/>
            <a:ext cx="2445942" cy="62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KTS- AKADEMİK</a:t>
            </a:r>
          </a:p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EYLEM PLANLARI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19141" y="3077031"/>
            <a:ext cx="7072012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Okul Müdürlüğü </a:t>
            </a:r>
            <a:r>
              <a:rPr lang="en-US" sz="2400" b="1">
                <a:solidFill>
                  <a:srgbClr val="EA323E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okul mebbis</a:t>
            </a:r>
            <a:r>
              <a:rPr lang="en-US" sz="240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bilgileriyle KTS’ye girer.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19141" y="5630832"/>
            <a:ext cx="721324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Okul Müdürlüğü Hedef LGS koordinatörü olacak öğretmenin bilgilerini </a:t>
            </a:r>
            <a:r>
              <a:rPr lang="en-US" sz="2400" b="1">
                <a:solidFill>
                  <a:srgbClr val="EA323E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eksiksiz </a:t>
            </a:r>
            <a:r>
              <a:rPr lang="en-US" sz="240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girer.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85791" y="8069237"/>
            <a:ext cx="7576109" cy="124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399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Okul Müdürlüğü Hedef LGS koordinatörü olarak atanan  öğretmenimiz </a:t>
            </a:r>
            <a:r>
              <a:rPr lang="en-US" sz="2399" b="1">
                <a:solidFill>
                  <a:srgbClr val="EA323E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kendi mebbis</a:t>
            </a:r>
            <a:r>
              <a:rPr lang="en-US" sz="2399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bilgileriyle</a:t>
            </a:r>
          </a:p>
          <a:p>
            <a:pPr algn="just">
              <a:lnSpc>
                <a:spcPts val="3358"/>
              </a:lnSpc>
            </a:pPr>
            <a:r>
              <a:rPr lang="en-US" sz="2399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KTS’ye Hedef LGS eylem raporlarını takip eder.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1" t="1503" r="3666" b="3050"/>
          <a:stretch/>
        </p:blipFill>
        <p:spPr>
          <a:xfrm>
            <a:off x="12302522" y="2372910"/>
            <a:ext cx="3685674" cy="61618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9" name="Dikdörtgen 18"/>
          <p:cNvSpPr/>
          <p:nvPr/>
        </p:nvSpPr>
        <p:spPr>
          <a:xfrm>
            <a:off x="12302523" y="8707091"/>
            <a:ext cx="4080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hlinkClick r:id="rId9"/>
              </a:rPr>
              <a:t>https://dogm.meb.gov.tr/bilgisistemi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20" name="Slayt Numarası Yer Tutucusu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75038" y="1353492"/>
            <a:ext cx="1032819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4929"/>
              </a:lnSpc>
            </a:pPr>
            <a:r>
              <a:rPr lang="en-US" sz="45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EYLEM PLANI RAPORLARI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038" y="160657"/>
            <a:ext cx="2445942" cy="62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 dirty="0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KTS- AKADEMİK</a:t>
            </a:r>
          </a:p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 dirty="0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EYLEM PLANLARI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0DE2A766-43B0-3BDB-AD38-77119CA35AC5}"/>
              </a:ext>
            </a:extLst>
          </p:cNvPr>
          <p:cNvGrpSpPr/>
          <p:nvPr/>
        </p:nvGrpSpPr>
        <p:grpSpPr>
          <a:xfrm>
            <a:off x="4968686" y="3152003"/>
            <a:ext cx="10417763" cy="5920016"/>
            <a:chOff x="1118678" y="1615932"/>
            <a:chExt cx="6945175" cy="3946677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06"/>
            <a:stretch/>
          </p:blipFill>
          <p:spPr>
            <a:xfrm>
              <a:off x="1118678" y="1615932"/>
              <a:ext cx="2121318" cy="39466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Resim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46"/>
            <a:stretch/>
          </p:blipFill>
          <p:spPr>
            <a:xfrm>
              <a:off x="3407651" y="1615932"/>
              <a:ext cx="2260405" cy="39466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Resim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40"/>
            <a:stretch/>
          </p:blipFill>
          <p:spPr>
            <a:xfrm>
              <a:off x="5853096" y="1615932"/>
              <a:ext cx="2210757" cy="39367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38500"/>
            <a:ext cx="3286584" cy="3911741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3 Metin kutusu"/>
          <p:cNvSpPr txBox="1"/>
          <p:nvPr/>
        </p:nvSpPr>
        <p:spPr>
          <a:xfrm>
            <a:off x="1328792" y="3029797"/>
            <a:ext cx="9174438" cy="650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tr-TR" sz="2100" dirty="0">
                <a:latin typeface="Verdana Pro Condensed" panose="020B0604020202020204" charset="0"/>
                <a:ea typeface="Microsoft YaHei Light" panose="020B0502040204020203" pitchFamily="34" charset="-122"/>
              </a:rPr>
              <a:t>KOMİSYON, OKUL MÜDÜRÜ, HEDEF </a:t>
            </a:r>
            <a:r>
              <a:rPr kumimoji="1" lang="tr-TR" sz="210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LGS-YKS </a:t>
            </a:r>
            <a:r>
              <a:rPr kumimoji="1" lang="tr-TR" sz="2100" dirty="0">
                <a:latin typeface="Verdana Pro Condensed" panose="020B0604020202020204" charset="0"/>
                <a:ea typeface="Microsoft YaHei Light" panose="020B0502040204020203" pitchFamily="34" charset="-122"/>
              </a:rPr>
              <a:t>KOORDİNATÖRÜ VE BÜTÜN ZÜMRE BAŞKANLARININ KATILIMIYLA HER AY TOPLANIR. </a:t>
            </a:r>
          </a:p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tr-TR" sz="2100" dirty="0">
                <a:solidFill>
                  <a:schemeClr val="tx2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ÜNİVERSİTE HAZIRLIK YILLIK EYLEM PLANI</a:t>
            </a:r>
          </a:p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tr-TR" sz="2100" dirty="0" smtClean="0">
                <a:solidFill>
                  <a:srgbClr val="C00000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ÖĞRENCİ ÖĞRENME SÜREÇLERİNİ İZLENMESİ</a:t>
            </a:r>
            <a:endParaRPr kumimoji="1" lang="tr-TR" sz="2100" dirty="0">
              <a:solidFill>
                <a:srgbClr val="C00000"/>
              </a:solidFill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tr-TR" sz="2100" dirty="0">
                <a:solidFill>
                  <a:schemeClr val="accent2">
                    <a:lumMod val="50000"/>
                  </a:schemeClr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ŞUBELERİN AKADEMİK GELİŞİM RAPORLARI</a:t>
            </a:r>
          </a:p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tr-TR" sz="2100" dirty="0">
                <a:solidFill>
                  <a:schemeClr val="accent4">
                    <a:lumMod val="50000"/>
                  </a:schemeClr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ÖĞRENCİ KOÇLUK ÇALIŞMALARI</a:t>
            </a:r>
          </a:p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tr-TR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DESTEKLEME VE YETİŞTİRME KURSLARI VB. ALANLARDA PLANLAMA FAALİYETLERİNİ YÜRÜTÜR.</a:t>
            </a:r>
          </a:p>
          <a:p>
            <a:pPr marL="514350" indent="-514350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altLang="zh-CN" sz="2100" dirty="0">
                <a:solidFill>
                  <a:schemeClr val="accent2">
                    <a:lumMod val="75000"/>
                  </a:schemeClr>
                </a:solidFill>
                <a:latin typeface="Verdana Pro Condensed" panose="020B0604020202020204" charset="0"/>
                <a:ea typeface="微软雅黑" panose="020B0503020204020204" charset="-122"/>
              </a:rPr>
              <a:t>AKADEMİK TAKİP KOMİS ÇALIŞMALARININ YÜRÜTÜLDÜĞÜ, DOSYALARIN TUTULDUĞU  BİR ODA  TAHSİS EDİLİR. </a:t>
            </a:r>
          </a:p>
          <a:p>
            <a:pPr marL="428625" indent="-428625" defTabSz="13716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kumimoji="1" lang="tr-TR" sz="2100" dirty="0">
              <a:solidFill>
                <a:srgbClr val="977D75"/>
              </a:solidFill>
              <a:latin typeface="Verdana Pro Condensed" panose="020B0604020202020204" charset="0"/>
              <a:ea typeface="Microsoft YaHei Light" panose="020B0502040204020203" pitchFamily="34" charset="-122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48335"/>
            <a:ext cx="6178667" cy="6679778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75038" y="1353492"/>
            <a:ext cx="1032819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4929"/>
              </a:lnSpc>
            </a:pPr>
            <a:r>
              <a:rPr lang="en-US" sz="45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AKADEMİK TAKİP KOMİSYONU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175038" y="160657"/>
            <a:ext cx="2445942" cy="62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 dirty="0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KTS- AKADEMİK</a:t>
            </a:r>
          </a:p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1792" dirty="0">
                <a:solidFill>
                  <a:srgbClr val="FFFFFF"/>
                </a:solidFill>
                <a:latin typeface="Capriola"/>
                <a:ea typeface="Capriola"/>
                <a:cs typeface="Capriola"/>
                <a:sym typeface="Capriola"/>
              </a:rPr>
              <a:t> EYLEM PLANLARI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4"/>
          <p:cNvSpPr txBox="1"/>
          <p:nvPr/>
        </p:nvSpPr>
        <p:spPr>
          <a:xfrm>
            <a:off x="9066574" y="8740739"/>
            <a:ext cx="8628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>
                <a:ea typeface="Times New Roman" panose="02020603050405020304" pitchFamily="18" charset="0"/>
              </a:rPr>
              <a:t>Sorularınız İçin: </a:t>
            </a:r>
            <a:r>
              <a:rPr lang="tr-TR" sz="2400" dirty="0">
                <a:ea typeface="Times New Roman" panose="02020603050405020304" pitchFamily="18" charset="0"/>
              </a:rPr>
              <a:t>halekarabulutmeb@gmail.com</a:t>
            </a:r>
            <a:endParaRPr lang="tr-TR" sz="2400" b="1" dirty="0">
              <a:ea typeface="Times New Roman" panose="02020603050405020304" pitchFamily="18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50544">
            <a:off x="6415994" y="8366990"/>
            <a:ext cx="700907" cy="700907"/>
          </a:xfrm>
          <a:prstGeom prst="rect">
            <a:avLst/>
          </a:prstGeom>
          <a:ln>
            <a:noFill/>
          </a:ln>
        </p:spPr>
      </p:pic>
      <p:sp>
        <p:nvSpPr>
          <p:cNvPr id="16" name="Dikdörtgen 15"/>
          <p:cNvSpPr/>
          <p:nvPr/>
        </p:nvSpPr>
        <p:spPr>
          <a:xfrm>
            <a:off x="755593" y="8127970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3"/>
              </a:rPr>
              <a:t>https://dinogretimi.meb.gov.tr/akademik/KampProgrami.pdf</a:t>
            </a:r>
            <a:endParaRPr lang="tr-TR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696137"/>
            <a:ext cx="5422862" cy="550516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266560" y="2796856"/>
            <a:ext cx="4278415" cy="5078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700" b="1" dirty="0">
                <a:ea typeface="Microsoft YaHei" panose="020B0503020204020204" pitchFamily="34" charset="-122"/>
                <a:cs typeface="Arial" panose="020B0604020202020204" pitchFamily="34" charset="0"/>
              </a:rPr>
              <a:t>KAMP UYGULAMA ESASLARI</a:t>
            </a:r>
            <a:endParaRPr lang="tr-TR" sz="2700" dirty="0"/>
          </a:p>
        </p:txBody>
      </p:sp>
      <p:sp>
        <p:nvSpPr>
          <p:cNvPr id="4" name="Metin kutusu 3"/>
          <p:cNvSpPr txBox="1"/>
          <p:nvPr/>
        </p:nvSpPr>
        <p:spPr>
          <a:xfrm flipH="1">
            <a:off x="8263481" y="3521255"/>
            <a:ext cx="5464920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700" b="1" dirty="0">
                <a:ea typeface="Times New Roman" panose="02020603050405020304" pitchFamily="18" charset="0"/>
              </a:rPr>
              <a:t> KAMP ALANLARININ BELİRLENMESİ</a:t>
            </a:r>
            <a:endParaRPr lang="tr-TR" sz="27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8263482" y="4226566"/>
            <a:ext cx="5744073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700" b="1" dirty="0">
                <a:ea typeface="Times New Roman" panose="02020603050405020304" pitchFamily="18" charset="0"/>
              </a:rPr>
              <a:t>OKULLARIN KAMP PROGRAMINI TAKİP</a:t>
            </a:r>
            <a:endParaRPr lang="tr-TR" sz="27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8263482" y="4991815"/>
            <a:ext cx="4383059" cy="5078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700" b="1" dirty="0">
                <a:ea typeface="Times New Roman" panose="02020603050405020304" pitchFamily="18" charset="0"/>
              </a:rPr>
              <a:t>DYK YÖNETMELİĞİNİN TAKİBİ</a:t>
            </a:r>
            <a:endParaRPr lang="tr-TR" sz="27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8263481" y="5751486"/>
            <a:ext cx="5033394" cy="5078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700" b="1" dirty="0">
                <a:ea typeface="Times New Roman" panose="02020603050405020304" pitchFamily="18" charset="0"/>
              </a:rPr>
              <a:t>OKUL DYK PLANLAMASINI TAKİP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8263481" y="6478304"/>
            <a:ext cx="7370864" cy="5078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700" b="1" dirty="0">
                <a:ea typeface="Times New Roman" panose="02020603050405020304" pitchFamily="18" charset="0"/>
              </a:rPr>
              <a:t>AKADEMİK EYLEM PLANININ KTS’YE AKTARILMASI</a:t>
            </a:r>
            <a:endParaRPr lang="tr-TR" sz="2700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8263481" y="7227842"/>
            <a:ext cx="6699976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700" b="1" dirty="0">
                <a:ea typeface="Times New Roman" panose="02020603050405020304" pitchFamily="18" charset="0"/>
              </a:rPr>
              <a:t>YAZ VE ARA DÖNEMDE KAMP PROGRAMLARI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8820559" y="8445252"/>
            <a:ext cx="6820713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sz="2100" dirty="0">
                <a:ln w="0"/>
                <a:solidFill>
                  <a:schemeClr val="tx1"/>
                </a:solidFill>
                <a:ea typeface="Times New Roman" panose="02020603050405020304" pitchFamily="18" charset="0"/>
              </a:rPr>
              <a:t>ÇALIŞMALAR </a:t>
            </a:r>
            <a:r>
              <a:rPr lang="tr-TR" sz="2100" dirty="0" smtClean="0">
                <a:ln w="0"/>
                <a:solidFill>
                  <a:schemeClr val="tx1"/>
                </a:solidFill>
                <a:ea typeface="Times New Roman" panose="02020603050405020304" pitchFamily="18" charset="0"/>
              </a:rPr>
              <a:t>İÇİN </a:t>
            </a:r>
            <a:r>
              <a:rPr lang="tr-TR" sz="2100" dirty="0">
                <a:ln w="0"/>
                <a:solidFill>
                  <a:schemeClr val="tx1"/>
                </a:solidFill>
                <a:ea typeface="Times New Roman" panose="02020603050405020304" pitchFamily="18" charset="0"/>
              </a:rPr>
              <a:t>HEDEF </a:t>
            </a:r>
            <a:r>
              <a:rPr lang="tr-TR" sz="2100" dirty="0" smtClean="0">
                <a:ln w="0"/>
                <a:solidFill>
                  <a:schemeClr val="tx1"/>
                </a:solidFill>
                <a:ea typeface="Times New Roman" panose="02020603050405020304" pitchFamily="18" charset="0"/>
              </a:rPr>
              <a:t>2024 </a:t>
            </a:r>
            <a:r>
              <a:rPr lang="tr-TR" sz="2100" dirty="0">
                <a:ln w="0"/>
                <a:solidFill>
                  <a:schemeClr val="tx1"/>
                </a:solidFill>
                <a:ea typeface="Times New Roman" panose="02020603050405020304" pitchFamily="18" charset="0"/>
              </a:rPr>
              <a:t>KAMP YÖNERGESİNE BAKINIZ.</a:t>
            </a:r>
            <a:endParaRPr lang="tr-TR" sz="210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07428" y="2787834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7707428" y="3521255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7707428" y="4235352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7705775" y="5054412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7705775" y="5787833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5</a:t>
            </a:r>
          </a:p>
        </p:txBody>
      </p:sp>
      <p:sp>
        <p:nvSpPr>
          <p:cNvPr id="27" name="Oval 26"/>
          <p:cNvSpPr/>
          <p:nvPr/>
        </p:nvSpPr>
        <p:spPr>
          <a:xfrm>
            <a:off x="7705775" y="6501930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6</a:t>
            </a:r>
          </a:p>
        </p:txBody>
      </p:sp>
      <p:sp>
        <p:nvSpPr>
          <p:cNvPr id="28" name="Oval 27"/>
          <p:cNvSpPr/>
          <p:nvPr/>
        </p:nvSpPr>
        <p:spPr>
          <a:xfrm>
            <a:off x="7705775" y="7225787"/>
            <a:ext cx="556053" cy="5560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6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700" dirty="0"/>
              <a:t>7</a:t>
            </a:r>
          </a:p>
        </p:txBody>
      </p:sp>
      <p:sp>
        <p:nvSpPr>
          <p:cNvPr id="29" name="TextBox 9"/>
          <p:cNvSpPr txBox="1"/>
          <p:nvPr/>
        </p:nvSpPr>
        <p:spPr>
          <a:xfrm>
            <a:off x="152400" y="1326524"/>
            <a:ext cx="1032819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4929"/>
              </a:lnSpc>
            </a:pPr>
            <a:r>
              <a:rPr lang="tr-TR" sz="4500" b="1" dirty="0" smtClean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DYK- KURS KAMP PROGRAMI</a:t>
            </a:r>
            <a:endParaRPr lang="en-US" sz="4500" b="1" dirty="0">
              <a:solidFill>
                <a:srgbClr val="000000"/>
              </a:solidFill>
              <a:latin typeface="Verdana Pro Condensed Bold"/>
              <a:ea typeface="Verdana Pro Condensed Bold"/>
              <a:cs typeface="Verdana Pro Condensed Bold"/>
              <a:sym typeface="Verdana Pro Condensed Bold"/>
            </a:endParaRPr>
          </a:p>
        </p:txBody>
      </p:sp>
      <p:sp>
        <p:nvSpPr>
          <p:cNvPr id="30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t="23773"/>
          <a:stretch/>
        </p:blipFill>
        <p:spPr>
          <a:xfrm>
            <a:off x="2514600" y="3162300"/>
            <a:ext cx="12259569" cy="5130924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52400" y="1409700"/>
            <a:ext cx="1352981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929"/>
              </a:lnSpc>
            </a:pPr>
            <a:r>
              <a:rPr lang="tr-TR" sz="3600" b="1" dirty="0" smtClean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DYK </a:t>
            </a:r>
            <a:r>
              <a:rPr lang="tr-TR" sz="36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ÖLÇME ve </a:t>
            </a:r>
            <a:r>
              <a:rPr lang="tr-TR" sz="3600" b="1" dirty="0" smtClean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DEĞERLENDİRME </a:t>
            </a:r>
            <a:r>
              <a:rPr lang="tr-TR" sz="36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U</a:t>
            </a:r>
            <a:r>
              <a:rPr lang="tr-TR" sz="3600" b="1" dirty="0" smtClean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YGULAMALARI </a:t>
            </a:r>
            <a:r>
              <a:rPr lang="tr-TR" sz="36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İŞ TAKVİMİ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3886200" y="1181100"/>
            <a:ext cx="1498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800" b="1" dirty="0" smtClean="0">
                <a:latin typeface="Verdana Pro Condensed Bold" panose="020B0604020202020204" charset="0"/>
              </a:rPr>
              <a:t>DYK TANITIM AFİŞLERİ</a:t>
            </a:r>
            <a:endParaRPr lang="tr-TR" altLang="ja-JP" sz="4800" b="1" dirty="0">
              <a:latin typeface="Verdana Pro Condensed Bold" panose="020B060402020202020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76500"/>
            <a:ext cx="4714695" cy="6798405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76500"/>
            <a:ext cx="4954766" cy="6903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5F66E83C-27CF-DE84-D4C3-E435757F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5" y="2540088"/>
            <a:ext cx="4655545" cy="6584638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39" y="2589516"/>
            <a:ext cx="4592702" cy="6495756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2552700"/>
            <a:ext cx="4683096" cy="6572767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1320450" y="1257300"/>
            <a:ext cx="9833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800" b="1" dirty="0" smtClean="0">
                <a:latin typeface="Verdana Pro Condensed Bold" panose="020B0604020202020204" charset="0"/>
              </a:rPr>
              <a:t>DYK YAZ KURSLARI</a:t>
            </a:r>
            <a:endParaRPr lang="tr-TR" altLang="ja-JP" sz="4800" b="1" dirty="0">
              <a:latin typeface="Verdana Pro Condensed Bold" panose="020B0604020202020204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12381770" y="1815933"/>
            <a:ext cx="7035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800" b="1" dirty="0">
                <a:solidFill>
                  <a:schemeClr val="bg1"/>
                </a:solidFill>
              </a:rPr>
              <a:t>KTS</a:t>
            </a:r>
          </a:p>
          <a:p>
            <a:pPr algn="ctr"/>
            <a:r>
              <a:rPr lang="tr-TR" altLang="ja-JP" sz="4800" b="1" dirty="0">
                <a:solidFill>
                  <a:schemeClr val="bg1"/>
                </a:solidFill>
              </a:rPr>
              <a:t>DYK</a:t>
            </a:r>
          </a:p>
          <a:p>
            <a:pPr algn="ctr"/>
            <a:r>
              <a:rPr lang="tr-TR" altLang="ja-JP" sz="4800" b="1" dirty="0">
                <a:solidFill>
                  <a:schemeClr val="bg1"/>
                </a:solidFill>
              </a:rPr>
              <a:t>ÖLÇME</a:t>
            </a:r>
          </a:p>
        </p:txBody>
      </p:sp>
      <p:sp>
        <p:nvSpPr>
          <p:cNvPr id="62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3352800" y="1181100"/>
            <a:ext cx="1322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800" b="1" dirty="0">
                <a:latin typeface="Verdana Pro Condensed Bold" panose="020B0604020202020204" charset="0"/>
              </a:rPr>
              <a:t>DYK KAMPLARI</a:t>
            </a:r>
          </a:p>
        </p:txBody>
      </p:sp>
      <p:sp>
        <p:nvSpPr>
          <p:cNvPr id="53" name="Dikdörtgen 52"/>
          <p:cNvSpPr/>
          <p:nvPr/>
        </p:nvSpPr>
        <p:spPr>
          <a:xfrm>
            <a:off x="13212812" y="7137764"/>
            <a:ext cx="4522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hlinkClick r:id="rId2"/>
              </a:rPr>
              <a:t>https://dinogretimi.meb.gov.tr/HedefYKS.aspx</a:t>
            </a:r>
            <a:endParaRPr lang="tr-TR" dirty="0"/>
          </a:p>
          <a:p>
            <a:endParaRPr lang="tr-TR" dirty="0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62384">
            <a:off x="16763242" y="7574042"/>
            <a:ext cx="700907" cy="70090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6" y="2476500"/>
            <a:ext cx="7222860" cy="7332090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04800" y="1007381"/>
            <a:ext cx="6670715" cy="107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  <a:spcBef>
                <a:spcPct val="0"/>
              </a:spcBef>
            </a:pPr>
            <a:r>
              <a:rPr lang="en-US" sz="62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PROJENİN AMACI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9940" y="2987890"/>
            <a:ext cx="12258786" cy="104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Rehberlik</a:t>
            </a:r>
            <a:r>
              <a:rPr lang="en-US" sz="3045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ve okul gelişim modelini temel alarak okullar arasında fırsat eşitliğini sağlamak,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49940" y="4616999"/>
            <a:ext cx="13464339" cy="104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Bir üst öğrenime hazırlık çalışmalarını iyileştirmek ve bunları sistematik hâle getirmek,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61355" y="6233187"/>
            <a:ext cx="13061738" cy="104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İhtiyaç duyulan alanlarda planlı ve sürekli iyileştirme anlayışıyla kurum merkezli çalışmalar yapmak,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61355" y="7996156"/>
            <a:ext cx="12677774" cy="104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Okulların kendi potansiyelleri doğrultusunda hazırladıkları projeler ile eğitim ve öğretimin iyileştirilmesi amaçlanmaktadır.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804962" y="2726335"/>
            <a:ext cx="1439119" cy="1439119"/>
            <a:chOff x="0" y="0"/>
            <a:chExt cx="1918825" cy="1918825"/>
          </a:xfrm>
        </p:grpSpPr>
        <p:grpSp>
          <p:nvGrpSpPr>
            <p:cNvPr id="13" name="Group 13"/>
            <p:cNvGrpSpPr/>
            <p:nvPr/>
          </p:nvGrpSpPr>
          <p:grpSpPr>
            <a:xfrm rot="-2549455">
              <a:off x="280354" y="280354"/>
              <a:ext cx="1358116" cy="1358116"/>
              <a:chOff x="0" y="0"/>
              <a:chExt cx="121919" cy="12191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1919" cy="121919"/>
              </a:xfrm>
              <a:custGeom>
                <a:avLst/>
                <a:gdLst/>
                <a:ahLst/>
                <a:cxnLst/>
                <a:rect l="l" t="t" r="r" b="b"/>
                <a:pathLst>
                  <a:path w="121919" h="121919">
                    <a:moveTo>
                      <a:pt x="0" y="0"/>
                    </a:moveTo>
                    <a:lnTo>
                      <a:pt x="121919" y="0"/>
                    </a:lnTo>
                    <a:lnTo>
                      <a:pt x="121919" y="121919"/>
                    </a:lnTo>
                    <a:lnTo>
                      <a:pt x="0" y="121919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83B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21919" cy="169544"/>
              </a:xfrm>
              <a:prstGeom prst="rect">
                <a:avLst/>
              </a:prstGeom>
            </p:spPr>
            <p:txBody>
              <a:bodyPr lIns="76050" tIns="76050" rIns="76050" bIns="76050" rtlCol="0" anchor="ctr"/>
              <a:lstStyle/>
              <a:p>
                <a:pPr algn="ctr">
                  <a:lnSpc>
                    <a:spcPts val="3592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99987" y="197140"/>
              <a:ext cx="499729" cy="1201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8"/>
                </a:lnSpc>
              </a:pPr>
              <a:r>
                <a:rPr lang="en-US" sz="5305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4962" y="4415022"/>
            <a:ext cx="1439119" cy="1439119"/>
            <a:chOff x="0" y="0"/>
            <a:chExt cx="1918825" cy="1918825"/>
          </a:xfrm>
        </p:grpSpPr>
        <p:grpSp>
          <p:nvGrpSpPr>
            <p:cNvPr id="18" name="Group 18"/>
            <p:cNvGrpSpPr/>
            <p:nvPr/>
          </p:nvGrpSpPr>
          <p:grpSpPr>
            <a:xfrm rot="8250544">
              <a:off x="280354" y="280354"/>
              <a:ext cx="1358116" cy="1358116"/>
              <a:chOff x="0" y="0"/>
              <a:chExt cx="121919" cy="12191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1919" cy="121919"/>
              </a:xfrm>
              <a:custGeom>
                <a:avLst/>
                <a:gdLst/>
                <a:ahLst/>
                <a:cxnLst/>
                <a:rect l="l" t="t" r="r" b="b"/>
                <a:pathLst>
                  <a:path w="121919" h="121919">
                    <a:moveTo>
                      <a:pt x="0" y="0"/>
                    </a:moveTo>
                    <a:lnTo>
                      <a:pt x="121919" y="0"/>
                    </a:lnTo>
                    <a:lnTo>
                      <a:pt x="121919" y="121919"/>
                    </a:lnTo>
                    <a:lnTo>
                      <a:pt x="0" y="121919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F82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21919" cy="169544"/>
              </a:xfrm>
              <a:prstGeom prst="rect">
                <a:avLst/>
              </a:prstGeom>
            </p:spPr>
            <p:txBody>
              <a:bodyPr lIns="76050" tIns="76050" rIns="76050" bIns="76050" rtlCol="0" anchor="ctr"/>
              <a:lstStyle/>
              <a:p>
                <a:pPr algn="ctr">
                  <a:lnSpc>
                    <a:spcPts val="3592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3284" y="242199"/>
              <a:ext cx="499729" cy="1201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8"/>
                </a:lnSpc>
              </a:pPr>
              <a:r>
                <a:rPr lang="en-US" sz="5305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04962" y="6111315"/>
            <a:ext cx="1439119" cy="1439119"/>
            <a:chOff x="0" y="0"/>
            <a:chExt cx="1918825" cy="1918825"/>
          </a:xfrm>
        </p:grpSpPr>
        <p:grpSp>
          <p:nvGrpSpPr>
            <p:cNvPr id="23" name="Group 23"/>
            <p:cNvGrpSpPr/>
            <p:nvPr/>
          </p:nvGrpSpPr>
          <p:grpSpPr>
            <a:xfrm rot="-2549455">
              <a:off x="280354" y="280354"/>
              <a:ext cx="1358116" cy="1358116"/>
              <a:chOff x="0" y="0"/>
              <a:chExt cx="121919" cy="12191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1919" cy="121919"/>
              </a:xfrm>
              <a:custGeom>
                <a:avLst/>
                <a:gdLst/>
                <a:ahLst/>
                <a:cxnLst/>
                <a:rect l="l" t="t" r="r" b="b"/>
                <a:pathLst>
                  <a:path w="121919" h="121919">
                    <a:moveTo>
                      <a:pt x="0" y="0"/>
                    </a:moveTo>
                    <a:lnTo>
                      <a:pt x="121919" y="0"/>
                    </a:lnTo>
                    <a:lnTo>
                      <a:pt x="121919" y="121919"/>
                    </a:lnTo>
                    <a:lnTo>
                      <a:pt x="0" y="121919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83B9"/>
                </a:solidFill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21919" cy="169544"/>
              </a:xfrm>
              <a:prstGeom prst="rect">
                <a:avLst/>
              </a:prstGeom>
            </p:spPr>
            <p:txBody>
              <a:bodyPr lIns="76050" tIns="76050" rIns="76050" bIns="76050" rtlCol="0" anchor="ctr"/>
              <a:lstStyle/>
              <a:p>
                <a:pPr algn="ctr">
                  <a:lnSpc>
                    <a:spcPts val="3592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684567" y="294451"/>
              <a:ext cx="499729" cy="1201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8"/>
                </a:lnSpc>
              </a:pPr>
              <a:r>
                <a:rPr lang="en-US" sz="5305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04962" y="7784653"/>
            <a:ext cx="1439119" cy="1439119"/>
            <a:chOff x="0" y="0"/>
            <a:chExt cx="1918825" cy="1918825"/>
          </a:xfrm>
        </p:grpSpPr>
        <p:grpSp>
          <p:nvGrpSpPr>
            <p:cNvPr id="28" name="Group 28"/>
            <p:cNvGrpSpPr/>
            <p:nvPr/>
          </p:nvGrpSpPr>
          <p:grpSpPr>
            <a:xfrm rot="8250544">
              <a:off x="280354" y="280354"/>
              <a:ext cx="1358116" cy="1358116"/>
              <a:chOff x="0" y="0"/>
              <a:chExt cx="121919" cy="12191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21919" cy="121919"/>
              </a:xfrm>
              <a:custGeom>
                <a:avLst/>
                <a:gdLst/>
                <a:ahLst/>
                <a:cxnLst/>
                <a:rect l="l" t="t" r="r" b="b"/>
                <a:pathLst>
                  <a:path w="121919" h="121919">
                    <a:moveTo>
                      <a:pt x="0" y="0"/>
                    </a:moveTo>
                    <a:lnTo>
                      <a:pt x="121919" y="0"/>
                    </a:lnTo>
                    <a:lnTo>
                      <a:pt x="121919" y="121919"/>
                    </a:lnTo>
                    <a:lnTo>
                      <a:pt x="0" y="121919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F8200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121919" cy="169544"/>
              </a:xfrm>
              <a:prstGeom prst="rect">
                <a:avLst/>
              </a:prstGeom>
            </p:spPr>
            <p:txBody>
              <a:bodyPr lIns="76050" tIns="76050" rIns="76050" bIns="76050" rtlCol="0" anchor="ctr"/>
              <a:lstStyle/>
              <a:p>
                <a:pPr algn="ctr">
                  <a:lnSpc>
                    <a:spcPts val="3592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724249" y="218401"/>
              <a:ext cx="499729" cy="1201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8"/>
                </a:lnSpc>
              </a:pPr>
              <a:r>
                <a:rPr lang="en-US" sz="5305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  <p:sp>
        <p:nvSpPr>
          <p:cNvPr id="34" name="Slayt Numarası Yer Tutucusu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3657600" y="1181100"/>
            <a:ext cx="1498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5400" b="1" dirty="0">
                <a:latin typeface="Verdana Pro Condensed Bold" panose="020B0604020202020204" charset="0"/>
              </a:rPr>
              <a:t>ARA DÖNEM KAMPLARI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2" y="3162300"/>
            <a:ext cx="5382431" cy="5382431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543300"/>
            <a:ext cx="5481450" cy="5481450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0"/>
            <a:ext cx="5532876" cy="5532876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2667000" y="1077167"/>
            <a:ext cx="1498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5400" b="1" dirty="0" smtClean="0">
                <a:latin typeface="Verdana Pro Condensed Bold" panose="020B0604020202020204" charset="0"/>
              </a:rPr>
              <a:t>YARI YIL </a:t>
            </a:r>
            <a:r>
              <a:rPr lang="tr-TR" altLang="ja-JP" sz="5400" b="1" dirty="0">
                <a:latin typeface="Verdana Pro Condensed Bold" panose="020B0604020202020204" charset="0"/>
              </a:rPr>
              <a:t>DÖNEM KAMPLARI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7" name="TextBox 39"/>
          <p:cNvSpPr txBox="1"/>
          <p:nvPr/>
        </p:nvSpPr>
        <p:spPr>
          <a:xfrm>
            <a:off x="2438400" y="3086100"/>
            <a:ext cx="1181100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92"/>
              </a:lnSpc>
            </a:pP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Ülkemiz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genelinde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2023-2024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eğitim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öğretim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yılı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yarı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yıl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tatilinde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toplamda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298 imam </a:t>
            </a:r>
            <a:r>
              <a:rPr lang="en-US" sz="3200" b="1" dirty="0" err="1">
                <a:solidFill>
                  <a:srgbClr val="FF0000"/>
                </a:solidFill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hatip</a:t>
            </a:r>
            <a:r>
              <a:rPr lang="en-US" sz="3200" b="1" dirty="0">
                <a:solidFill>
                  <a:srgbClr val="FF0000"/>
                </a:solidFill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okulunda</a:t>
            </a:r>
            <a:r>
              <a:rPr lang="en-US" sz="3200" b="1" dirty="0">
                <a:solidFill>
                  <a:srgbClr val="FF0000"/>
                </a:solidFill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kamp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yapılmıştır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.</a:t>
            </a:r>
          </a:p>
        </p:txBody>
      </p:sp>
      <p:sp>
        <p:nvSpPr>
          <p:cNvPr id="8" name="TextBox 31"/>
          <p:cNvSpPr txBox="1"/>
          <p:nvPr/>
        </p:nvSpPr>
        <p:spPr>
          <a:xfrm>
            <a:off x="2624847" y="6044011"/>
            <a:ext cx="813471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 algn="just">
              <a:lnSpc>
                <a:spcPts val="5808"/>
              </a:lnSpc>
              <a:buFont typeface="Arial"/>
              <a:buChar char="•"/>
            </a:pP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7.sınıflarda 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137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öğrenci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,</a:t>
            </a:r>
          </a:p>
          <a:p>
            <a:pPr marL="712470" lvl="1" indent="-356235" algn="just">
              <a:lnSpc>
                <a:spcPts val="5808"/>
              </a:lnSpc>
              <a:buFont typeface="Arial"/>
              <a:buChar char="•"/>
            </a:pP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8.sınıflarda 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6926 </a:t>
            </a:r>
            <a:r>
              <a:rPr lang="en-US" sz="3200" dirty="0" err="1" smtClean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öğrenci</a:t>
            </a:r>
            <a:endParaRPr lang="en-US" sz="3200" dirty="0">
              <a:latin typeface="Verdana Pro Condensed" panose="020B0604020202020204" charset="0"/>
              <a:ea typeface="Arialle"/>
              <a:cs typeface="Arialle"/>
              <a:sym typeface="Arialle"/>
            </a:endParaRPr>
          </a:p>
        </p:txBody>
      </p:sp>
      <p:sp>
        <p:nvSpPr>
          <p:cNvPr id="9" name="TextBox 32"/>
          <p:cNvSpPr txBox="1"/>
          <p:nvPr/>
        </p:nvSpPr>
        <p:spPr>
          <a:xfrm>
            <a:off x="9025647" y="6044011"/>
            <a:ext cx="8602912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5808"/>
              </a:lnSpc>
              <a:buFont typeface="Arial"/>
              <a:buChar char="•"/>
            </a:pP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11.sınıflarda 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775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öğrenci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,</a:t>
            </a:r>
          </a:p>
          <a:p>
            <a:pPr marL="712470" lvl="1" indent="-356235" algn="just">
              <a:lnSpc>
                <a:spcPts val="5808"/>
              </a:lnSpc>
              <a:buFont typeface="Arial"/>
              <a:buChar char="•"/>
            </a:pP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12.sınıflarda 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7899 </a:t>
            </a:r>
            <a:r>
              <a:rPr lang="en-US" sz="3200" dirty="0" err="1" smtClean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öğrenci</a:t>
            </a:r>
            <a:endParaRPr lang="en-US" sz="3200" dirty="0">
              <a:latin typeface="Verdana Pro Condensed" panose="020B0604020202020204" charset="0"/>
              <a:ea typeface="Arialle"/>
              <a:cs typeface="Arialle"/>
              <a:sym typeface="Arialle"/>
            </a:endParaRPr>
          </a:p>
        </p:txBody>
      </p:sp>
      <p:sp>
        <p:nvSpPr>
          <p:cNvPr id="13" name="TextBox 33"/>
          <p:cNvSpPr txBox="1"/>
          <p:nvPr/>
        </p:nvSpPr>
        <p:spPr>
          <a:xfrm>
            <a:off x="2808404" y="5260597"/>
            <a:ext cx="7445665" cy="642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8"/>
              </a:lnSpc>
            </a:pP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İmam </a:t>
            </a:r>
            <a:r>
              <a:rPr lang="en-US" sz="3200" b="1" dirty="0" err="1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hatip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  </a:t>
            </a:r>
            <a:r>
              <a:rPr lang="en-US" sz="3200" b="1" dirty="0" err="1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ortaokullarında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 </a:t>
            </a:r>
          </a:p>
        </p:txBody>
      </p:sp>
      <p:sp>
        <p:nvSpPr>
          <p:cNvPr id="14" name="TextBox 34"/>
          <p:cNvSpPr txBox="1"/>
          <p:nvPr/>
        </p:nvSpPr>
        <p:spPr>
          <a:xfrm>
            <a:off x="9604270" y="5260597"/>
            <a:ext cx="7445665" cy="642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8"/>
              </a:lnSpc>
            </a:pP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İmam </a:t>
            </a:r>
            <a:r>
              <a:rPr lang="en-US" sz="3200" b="1" dirty="0" err="1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hatip</a:t>
            </a:r>
            <a:r>
              <a:rPr lang="en-US" sz="3200" b="1" dirty="0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 </a:t>
            </a:r>
            <a:r>
              <a:rPr lang="en-US" sz="3200" b="1" dirty="0" err="1">
                <a:latin typeface="Verdana Pro Condensed" panose="020B0604020202020204" charset="0"/>
                <a:ea typeface="Arialle Bold"/>
                <a:cs typeface="Arialle Bold"/>
                <a:sym typeface="Arialle Bold"/>
              </a:rPr>
              <a:t>liselerinde</a:t>
            </a:r>
            <a:endParaRPr lang="en-US" sz="3200" b="1" dirty="0">
              <a:latin typeface="Verdana Pro Condensed" panose="020B0604020202020204" charset="0"/>
              <a:ea typeface="Arialle Bold"/>
              <a:cs typeface="Arialle Bold"/>
              <a:sym typeface="Arialle Bold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914400" y="2400300"/>
            <a:ext cx="159810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dirty="0" smtClean="0">
                <a:latin typeface="Verdana Pro Condensed" panose="020B0604020202020204" charset="0"/>
                <a:ea typeface="Calibri"/>
                <a:cs typeface="Times New Roman"/>
              </a:rPr>
              <a:t>LGS-YKS </a:t>
            </a:r>
            <a:r>
              <a:rPr lang="tr-TR" sz="3200" dirty="0">
                <a:latin typeface="Verdana Pro Condensed" panose="020B0604020202020204" charset="0"/>
                <a:ea typeface="Calibri"/>
                <a:cs typeface="Times New Roman"/>
              </a:rPr>
              <a:t>kapsamında, pansiyonu müsait olan </a:t>
            </a:r>
            <a:r>
              <a:rPr lang="tr-TR" sz="3200" dirty="0" err="1">
                <a:latin typeface="Verdana Pro Condensed" panose="020B0604020202020204" charset="0"/>
                <a:ea typeface="Calibri"/>
                <a:cs typeface="Times New Roman"/>
              </a:rPr>
              <a:t>Aihl-İho</a:t>
            </a:r>
            <a:r>
              <a:rPr lang="tr-TR" sz="3200" dirty="0">
                <a:latin typeface="Verdana Pro Condensed" panose="020B0604020202020204" charset="0"/>
                <a:ea typeface="Calibri"/>
                <a:cs typeface="Times New Roman"/>
              </a:rPr>
              <a:t> okullarının kendi aralarında yapacakları kamp kardeşliğidir.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dirty="0">
                <a:latin typeface="Verdana Pro Condensed" panose="020B0604020202020204" charset="0"/>
                <a:ea typeface="Calibri"/>
                <a:cs typeface="Times New Roman"/>
              </a:rPr>
              <a:t>Çalışma, gönüllülük esasına dayanmaktadır.</a:t>
            </a:r>
          </a:p>
          <a:p>
            <a:pPr marL="685800" indent="-685800" algn="just">
              <a:lnSpc>
                <a:spcPct val="150000"/>
              </a:lnSpc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tr-TR" sz="3200" dirty="0" smtClean="0">
                <a:latin typeface="Verdana Pro Condensed" panose="020B0604020202020204" charset="0"/>
                <a:ea typeface="Calibri"/>
                <a:cs typeface="Times New Roman"/>
              </a:rPr>
              <a:t>Başka </a:t>
            </a:r>
            <a:r>
              <a:rPr lang="tr-TR" sz="3200" dirty="0">
                <a:latin typeface="Verdana Pro Condensed" panose="020B0604020202020204" charset="0"/>
                <a:ea typeface="Calibri"/>
                <a:cs typeface="Times New Roman"/>
              </a:rPr>
              <a:t>bir il veya okulda kamp yapacak okullar, yol paralarını kendileri karşılayacaklardır. Yemek ve konaklama masrafları ise gittikleri okullar tarafından karşılanacaktır.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222829" y="1181100"/>
            <a:ext cx="551946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tr-TR" sz="4800" b="1" dirty="0">
                <a:latin typeface="Verdana Pro Condensed Bold" panose="020B0604020202020204" charset="0"/>
                <a:ea typeface="Calibri"/>
                <a:cs typeface="Times New Roman"/>
              </a:rPr>
              <a:t>KAMP KARDEŞLİĞİ </a:t>
            </a:r>
            <a:endParaRPr lang="tr-TR" sz="4800" dirty="0">
              <a:latin typeface="Verdana Pro Condensed Bold" panose="020B0604020202020204" charset="0"/>
              <a:ea typeface="Calibri"/>
              <a:cs typeface="Times New Roman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0" y="308925"/>
            <a:ext cx="30791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DYK - KAMPLAR</a:t>
            </a:r>
          </a:p>
        </p:txBody>
      </p:sp>
      <p:sp>
        <p:nvSpPr>
          <p:cNvPr id="5" name="TextBox 29"/>
          <p:cNvSpPr txBox="1"/>
          <p:nvPr/>
        </p:nvSpPr>
        <p:spPr>
          <a:xfrm>
            <a:off x="3079157" y="7389904"/>
            <a:ext cx="1217642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6" lvl="1" indent="-457200" algn="l">
              <a:lnSpc>
                <a:spcPts val="49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34 </a:t>
            </a:r>
            <a:r>
              <a:rPr lang="en-US" sz="3200" dirty="0" err="1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okulumuz</a:t>
            </a: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kamp</a:t>
            </a: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kardeşliği</a:t>
            </a: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yapmıştır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.</a:t>
            </a:r>
          </a:p>
          <a:p>
            <a:pPr marL="835026" lvl="1" indent="-457200" algn="l">
              <a:lnSpc>
                <a:spcPts val="49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Okullarımız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birlikte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latin typeface="Verdana Pro Condensed" panose="020B0604020202020204" charset="0"/>
                <a:ea typeface="Arialle"/>
                <a:cs typeface="Arialle"/>
                <a:sym typeface="Arialle"/>
              </a:rPr>
              <a:t>yaptıkları</a:t>
            </a: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kamp</a:t>
            </a: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sayısı</a:t>
            </a:r>
            <a:r>
              <a:rPr lang="en-US" sz="3200" dirty="0">
                <a:solidFill>
                  <a:srgbClr val="FF0000"/>
                </a:solidFill>
                <a:latin typeface="Verdana Pro Condensed" panose="020B0604020202020204" charset="0"/>
                <a:ea typeface="Arialle"/>
                <a:cs typeface="Arialle"/>
                <a:sym typeface="Arialle"/>
              </a:rPr>
              <a:t> 15'tir</a:t>
            </a:r>
            <a:r>
              <a:rPr lang="en-US" sz="3200" dirty="0">
                <a:latin typeface="Verdana Pro Condensed" panose="020B0604020202020204" charset="0"/>
                <a:ea typeface="Arialle"/>
                <a:cs typeface="Arialle"/>
                <a:sym typeface="Arialle"/>
              </a:rPr>
              <a:t>.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3657600" y="1118919"/>
            <a:ext cx="1498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800" b="1" dirty="0">
                <a:latin typeface="Verdana Pro Condensed Bold" panose="020B0604020202020204" charset="0"/>
              </a:rPr>
              <a:t>SINAV SORU REHBERLİĞİ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814388" y="2552700"/>
            <a:ext cx="10515600" cy="71500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Sınav Soru Rehberliği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Koçluk El Kitabı ve Evrak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err="1" smtClean="0">
                <a:latin typeface="Verdana Pro Condensed" panose="020B0604020202020204" charset="0"/>
                <a:ea typeface="Microsoft YaHei Light" panose="020B0502040204020203" pitchFamily="34" charset="-122"/>
              </a:rPr>
              <a:t>Mentörlük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Ders Çalışma Programları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Öğrenci Değerlendirme Raporları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Yönetici ve Koordinatör Rehberliği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Veli ve Öğrenci Rehberliği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LGS-YKS Öğrenci Öğrenme Süreçlerinin İzlenmesi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MSÜ Sınav Takibi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700" spc="90" dirty="0" smtClean="0">
                <a:latin typeface="Verdana Pro Condensed" panose="020B0604020202020204" charset="0"/>
                <a:ea typeface="Microsoft YaHei Light" panose="020B0502040204020203" pitchFamily="34" charset="-122"/>
              </a:rPr>
              <a:t>Mesleki Rehberlik</a:t>
            </a: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571485" indent="-571485" defTabSz="13716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tr-TR" sz="2700" spc="90" dirty="0">
              <a:latin typeface="Verdana Pro Condensed" panose="020B0604020202020204" charset="0"/>
              <a:ea typeface="Microsoft YaHei Light" panose="020B0502040204020203" pitchFamily="34" charset="-122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395125"/>
            <a:ext cx="7614054" cy="4494719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28600" y="331469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Sınav Soru Rehberliği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yagram 11"/>
          <p:cNvGraphicFramePr/>
          <p:nvPr>
            <p:extLst>
              <p:ext uri="{D42A27DB-BD31-4B8C-83A1-F6EECF244321}">
                <p14:modId xmlns:p14="http://schemas.microsoft.com/office/powerpoint/2010/main" val="2401617852"/>
              </p:ext>
            </p:extLst>
          </p:nvPr>
        </p:nvGraphicFramePr>
        <p:xfrm>
          <a:off x="-1143000" y="2565400"/>
          <a:ext cx="13444760" cy="7074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Resim 13">
            <a:extLst>
              <a:ext uri="{FF2B5EF4-FFF2-40B4-BE49-F238E27FC236}">
                <a16:creationId xmlns:a16="http://schemas.microsoft.com/office/drawing/2014/main" id="{E6AEC8AE-1532-8CAB-F1C1-BA406DA77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388" y="2527300"/>
            <a:ext cx="4868378" cy="652063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3733800" y="1242030"/>
            <a:ext cx="14987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400" b="1" dirty="0">
                <a:latin typeface="Verdana Pro Condensed Bold" panose="020B0604020202020204" charset="0"/>
              </a:rPr>
              <a:t>SINAV SORU REHBERLİĞİ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98" y="4127778"/>
            <a:ext cx="3949364" cy="3949364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8" name="Dikdörtgen 7"/>
          <p:cNvSpPr/>
          <p:nvPr/>
        </p:nvSpPr>
        <p:spPr>
          <a:xfrm>
            <a:off x="228600" y="331469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Sınav Soru Rehberliği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-3886200" y="1281102"/>
            <a:ext cx="14987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400" b="1" dirty="0" smtClean="0">
                <a:latin typeface="Verdana Pro Condensed Bold" panose="020B0604020202020204" charset="0"/>
              </a:rPr>
              <a:t>SINAVA HAZIRLIK SÜRECİ</a:t>
            </a:r>
            <a:endParaRPr lang="tr-TR" altLang="ja-JP" sz="4400" b="1" dirty="0">
              <a:latin typeface="Verdana Pro Condensed Bold" panose="020B060402020202020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071804" y="4520409"/>
            <a:ext cx="373050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 smtClean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Motivasyon Çalışmaları</a:t>
            </a:r>
            <a:endParaRPr lang="tr-TR" altLang="zh-CN" sz="2800" dirty="0">
              <a:solidFill>
                <a:srgbClr val="000000"/>
              </a:solidFill>
              <a:latin typeface="Verdana Pro Condensed" panose="020B0604020202020204" charset="0"/>
              <a:ea typeface="Microsoft YaHei UI Light" panose="020B0502040204020203" pitchFamily="34" charset="-122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2099513" y="5747143"/>
            <a:ext cx="246208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 smtClean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Veli Rehberliği</a:t>
            </a:r>
            <a:endParaRPr lang="tr-TR" altLang="zh-CN" sz="2800" dirty="0">
              <a:solidFill>
                <a:srgbClr val="000000"/>
              </a:solidFill>
              <a:latin typeface="Verdana Pro Condensed" panose="020B0604020202020204" charset="0"/>
              <a:ea typeface="Microsoft YaHei UI Light" panose="020B0502040204020203" pitchFamily="34" charset="-122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2050691" y="6914295"/>
            <a:ext cx="676165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 smtClean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Beceri Temeli Sorulara Yönelik Çalışmalar</a:t>
            </a:r>
            <a:endParaRPr lang="tr-TR" altLang="zh-CN" sz="2800" dirty="0">
              <a:solidFill>
                <a:srgbClr val="000000"/>
              </a:solidFill>
              <a:latin typeface="Verdana Pro Condensed" panose="020B0604020202020204" charset="0"/>
              <a:ea typeface="Microsoft YaHei UI Light" panose="020B0502040204020203" pitchFamily="34" charset="-122"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10250710" y="3264087"/>
            <a:ext cx="568136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 smtClean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Branş Bazında Çalışma Yöntemleri</a:t>
            </a:r>
            <a:endParaRPr lang="tr-TR" altLang="zh-CN" sz="2800" dirty="0">
              <a:solidFill>
                <a:srgbClr val="000000"/>
              </a:solidFill>
              <a:latin typeface="Verdana Pro Condensed" panose="020B0604020202020204" charset="0"/>
              <a:ea typeface="Microsoft YaHei UI Light" panose="020B0502040204020203" pitchFamily="34" charset="-122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10313069" y="4477976"/>
            <a:ext cx="3712876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 smtClean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Soru Çözüm Rehberliği</a:t>
            </a:r>
            <a:endParaRPr lang="tr-TR" altLang="zh-CN" sz="2800" dirty="0">
              <a:solidFill>
                <a:srgbClr val="000000"/>
              </a:solidFill>
              <a:latin typeface="Verdana Pro Condensed" panose="020B0604020202020204" charset="0"/>
              <a:ea typeface="Microsoft YaHei UI Light" panose="020B0502040204020203" pitchFamily="34" charset="-122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10278419" y="5717351"/>
            <a:ext cx="699262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 smtClean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Sınav Deneyimi ve Sınavda Zaman Yönetimi</a:t>
            </a:r>
            <a:endParaRPr lang="tr-TR" altLang="zh-CN" sz="2800" dirty="0">
              <a:solidFill>
                <a:srgbClr val="000000"/>
              </a:solidFill>
              <a:latin typeface="Verdana Pro Condensed" panose="020B0604020202020204" charset="0"/>
              <a:ea typeface="Microsoft YaHei UI Light" panose="020B0502040204020203" pitchFamily="34" charset="-122"/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4" y="3079173"/>
            <a:ext cx="950247" cy="950247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4" y="4276117"/>
            <a:ext cx="950247" cy="950247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4" y="5473061"/>
            <a:ext cx="950247" cy="950247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4" y="6670005"/>
            <a:ext cx="950247" cy="950247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79173"/>
            <a:ext cx="950247" cy="950247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276117"/>
            <a:ext cx="950247" cy="950247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473061"/>
            <a:ext cx="950247" cy="950247"/>
          </a:xfrm>
          <a:prstGeom prst="rect">
            <a:avLst/>
          </a:prstGeom>
        </p:spPr>
      </p:pic>
      <p:sp>
        <p:nvSpPr>
          <p:cNvPr id="35" name="Dikdörtgen 34"/>
          <p:cNvSpPr/>
          <p:nvPr/>
        </p:nvSpPr>
        <p:spPr>
          <a:xfrm>
            <a:off x="2071804" y="3217433"/>
            <a:ext cx="442140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pPr lvl="0"/>
            <a:r>
              <a:rPr lang="tr-TR" altLang="zh-CN" sz="2800" dirty="0">
                <a:solidFill>
                  <a:srgbClr val="000000"/>
                </a:solidFill>
                <a:latin typeface="Verdana Pro Condensed" panose="020B0604020202020204" charset="0"/>
                <a:ea typeface="Microsoft YaHei UI Light" panose="020B0502040204020203" pitchFamily="34" charset="-122"/>
              </a:rPr>
              <a:t>Hedef Belirleme Çalışmaları</a:t>
            </a:r>
            <a:endParaRPr lang="tr-TR" sz="2800" dirty="0">
              <a:latin typeface="Verdana Pro Condensed" panose="020B0604020202020204" charset="0"/>
            </a:endParaRPr>
          </a:p>
        </p:txBody>
      </p:sp>
      <p:sp>
        <p:nvSpPr>
          <p:cNvPr id="36" name="Dikdörtgen 35"/>
          <p:cNvSpPr/>
          <p:nvPr/>
        </p:nvSpPr>
        <p:spPr>
          <a:xfrm>
            <a:off x="228600" y="331469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Sınav Soru Rehberliği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7" name="Slayt Numarası Yer Tutucusu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304799" y="989259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ja-JP" sz="3200" b="1" dirty="0">
                <a:latin typeface="Verdana Pro Condensed Bold" panose="020B0604020202020204" charset="0"/>
              </a:rPr>
              <a:t>YKS Konu Dağılımları ve Kazanımlarına </a:t>
            </a:r>
            <a:endParaRPr lang="tr-TR" altLang="ja-JP" sz="3200" b="1" dirty="0" smtClean="0">
              <a:latin typeface="Verdana Pro Condensed Bold" panose="020B0604020202020204" charset="0"/>
            </a:endParaRPr>
          </a:p>
          <a:p>
            <a:r>
              <a:rPr lang="tr-TR" altLang="ja-JP" sz="3200" b="1" dirty="0" smtClean="0">
                <a:latin typeface="Verdana Pro Condensed Bold" panose="020B0604020202020204" charset="0"/>
              </a:rPr>
              <a:t>İlişkin Bilgilendirme </a:t>
            </a:r>
            <a:r>
              <a:rPr lang="tr-TR" altLang="ja-JP" sz="3200" b="1" dirty="0">
                <a:latin typeface="Verdana Pro Condensed Bold" panose="020B0604020202020204" charset="0"/>
              </a:rPr>
              <a:t>Çalışmaları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2705100"/>
            <a:ext cx="6344524" cy="5867400"/>
          </a:xfrm>
          <a:prstGeom prst="rect">
            <a:avLst/>
          </a:prstGeom>
          <a:ln w="571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76022">
            <a:off x="416211" y="8927203"/>
            <a:ext cx="700907" cy="700907"/>
          </a:xfrm>
          <a:prstGeom prst="rect">
            <a:avLst/>
          </a:prstGeom>
        </p:spPr>
      </p:pic>
      <p:sp>
        <p:nvSpPr>
          <p:cNvPr id="2" name="Metin kutusu 1">
            <a:hlinkClick r:id="rId4"/>
          </p:cNvPr>
          <p:cNvSpPr txBox="1"/>
          <p:nvPr/>
        </p:nvSpPr>
        <p:spPr>
          <a:xfrm>
            <a:off x="1228529" y="8942949"/>
            <a:ext cx="6734433" cy="3347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1575" u="sng" dirty="0">
                <a:solidFill>
                  <a:srgbClr val="0070C0"/>
                </a:solidFill>
              </a:rPr>
              <a:t>https://ttkb.meb.gov.tr/meb_iys_dosyalar/2023_02/13145908_2023_YKS.pdf</a:t>
            </a:r>
          </a:p>
        </p:txBody>
      </p:sp>
      <p:sp>
        <p:nvSpPr>
          <p:cNvPr id="4" name="Metin kutusu 3">
            <a:hlinkClick r:id="rId5"/>
          </p:cNvPr>
          <p:cNvSpPr txBox="1"/>
          <p:nvPr/>
        </p:nvSpPr>
        <p:spPr>
          <a:xfrm>
            <a:off x="10210800" y="9091577"/>
            <a:ext cx="442800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C000"/>
                </a:solidFill>
              </a:rPr>
              <a:t>https://mufredat.meb.gov.tr/Programlar.aspx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76022">
            <a:off x="9398482" y="9110455"/>
            <a:ext cx="700907" cy="7009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621" y="2651353"/>
            <a:ext cx="5960240" cy="5916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ikdörtgen 8"/>
          <p:cNvSpPr/>
          <p:nvPr/>
        </p:nvSpPr>
        <p:spPr>
          <a:xfrm>
            <a:off x="228600" y="331469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Sınav Soru Rehberliği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DABE06B-CF0A-FEDA-7F19-59411149343F}"/>
              </a:ext>
            </a:extLst>
          </p:cNvPr>
          <p:cNvSpPr txBox="1"/>
          <p:nvPr/>
        </p:nvSpPr>
        <p:spPr>
          <a:xfrm>
            <a:off x="381000" y="1186267"/>
            <a:ext cx="686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ja-JP" sz="4400" b="1" dirty="0">
                <a:latin typeface="Verdana Pro Condensed Bold" panose="020B0604020202020204" charset="0"/>
              </a:rPr>
              <a:t>MATERYAL KAYNAKLARI</a:t>
            </a:r>
          </a:p>
        </p:txBody>
      </p:sp>
      <p:sp>
        <p:nvSpPr>
          <p:cNvPr id="26" name="Oval 127"/>
          <p:cNvSpPr>
            <a:spLocks noChangeAspect="1"/>
          </p:cNvSpPr>
          <p:nvPr/>
        </p:nvSpPr>
        <p:spPr>
          <a:xfrm>
            <a:off x="8269929" y="7685475"/>
            <a:ext cx="1494576" cy="1489619"/>
          </a:xfrm>
          <a:prstGeom prst="ellipse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520190">
              <a:defRPr/>
            </a:pPr>
            <a:endParaRPr lang="en-US" sz="2438" b="1" kern="0" dirty="0">
              <a:latin typeface="Arial" panose="020B0604020202020204"/>
            </a:endParaRPr>
          </a:p>
        </p:txBody>
      </p:sp>
      <p:pic>
        <p:nvPicPr>
          <p:cNvPr id="31" name="Resim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1044" y="2676419"/>
            <a:ext cx="3028686" cy="2841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Dikdörtgen 31">
            <a:hlinkClick r:id="rId3"/>
          </p:cNvPr>
          <p:cNvSpPr/>
          <p:nvPr/>
        </p:nvSpPr>
        <p:spPr>
          <a:xfrm>
            <a:off x="3240241" y="5601430"/>
            <a:ext cx="35363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b="1" dirty="0">
                <a:ea typeface="Microsoft YaHei UI Light" panose="020B0502040204020203" pitchFamily="34" charset="-122"/>
              </a:rPr>
              <a:t>dogm.eba.gov.tr/materyal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59" y="6468784"/>
            <a:ext cx="3139070" cy="2841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Resim 33"/>
          <p:cNvPicPr>
            <a:picLocks noChangeAspect="1"/>
          </p:cNvPicPr>
          <p:nvPr/>
        </p:nvPicPr>
        <p:blipFill rotWithShape="1">
          <a:blip r:embed="rId5"/>
          <a:srcRect t="5782" b="14048"/>
          <a:stretch/>
        </p:blipFill>
        <p:spPr>
          <a:xfrm>
            <a:off x="10245703" y="6700635"/>
            <a:ext cx="3377223" cy="2556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Dikdörtgen 34">
            <a:hlinkClick r:id="rId6"/>
          </p:cNvPr>
          <p:cNvSpPr/>
          <p:nvPr/>
        </p:nvSpPr>
        <p:spPr>
          <a:xfrm>
            <a:off x="10563166" y="5591039"/>
            <a:ext cx="30251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b="1" dirty="0"/>
              <a:t>ods.eba.gov.tr</a:t>
            </a:r>
          </a:p>
        </p:txBody>
      </p:sp>
      <p:pic>
        <p:nvPicPr>
          <p:cNvPr id="36" name="Resim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5352" y="2685844"/>
            <a:ext cx="3117240" cy="2811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Dikdörtgen 36">
            <a:hlinkClick r:id="rId8"/>
          </p:cNvPr>
          <p:cNvSpPr/>
          <p:nvPr/>
        </p:nvSpPr>
        <p:spPr>
          <a:xfrm>
            <a:off x="5403887" y="9389654"/>
            <a:ext cx="28656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100" b="1" dirty="0"/>
              <a:t>ogmmateryal.eba.gov.tr</a:t>
            </a:r>
          </a:p>
        </p:txBody>
      </p:sp>
      <p:sp>
        <p:nvSpPr>
          <p:cNvPr id="38" name="Dikdörtgen 37">
            <a:hlinkClick r:id="rId9"/>
          </p:cNvPr>
          <p:cNvSpPr/>
          <p:nvPr/>
        </p:nvSpPr>
        <p:spPr>
          <a:xfrm>
            <a:off x="10245703" y="9393118"/>
            <a:ext cx="381769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b="1" dirty="0"/>
              <a:t>yardimcikaynaklar.meb.gov.tr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228600" y="331469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Sınav Soru Rehberliği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8600" y="1128709"/>
            <a:ext cx="66912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48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EBA-AKADEMİK DESTEK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14984" t="6484" r="16751" b="20446"/>
          <a:stretch/>
        </p:blipFill>
        <p:spPr>
          <a:xfrm>
            <a:off x="6172200" y="5372100"/>
            <a:ext cx="7746885" cy="3440345"/>
          </a:xfrm>
          <a:prstGeom prst="rect">
            <a:avLst/>
          </a:prstGeom>
          <a:ln w="571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714328"/>
            <a:ext cx="7746885" cy="2360715"/>
          </a:xfrm>
          <a:prstGeom prst="rect">
            <a:avLst/>
          </a:prstGeom>
          <a:ln w="571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/>
          <a:srcRect l="12000" t="34286" r="74999" b="14667"/>
          <a:stretch/>
        </p:blipFill>
        <p:spPr>
          <a:xfrm>
            <a:off x="3048000" y="2628900"/>
            <a:ext cx="2742116" cy="6062966"/>
          </a:xfrm>
          <a:prstGeom prst="rect">
            <a:avLst/>
          </a:prstGeom>
          <a:ln w="571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Dikdörtgen 11"/>
          <p:cNvSpPr/>
          <p:nvPr/>
        </p:nvSpPr>
        <p:spPr>
          <a:xfrm>
            <a:off x="5701448" y="9078180"/>
            <a:ext cx="8570607" cy="3462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650" dirty="0">
                <a:solidFill>
                  <a:schemeClr val="bg1"/>
                </a:solidFill>
                <a:hlinkClick r:id="rId6"/>
              </a:rPr>
              <a:t>https://ders.eba.gov.tr/ders/proxy/VCollabPlayer_v0.0.937/index.html#/main/dashboard/2/5/0</a:t>
            </a:r>
            <a:endParaRPr lang="tr-TR" sz="1650" dirty="0">
              <a:solidFill>
                <a:schemeClr val="bg1"/>
              </a:solidFill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619537">
            <a:off x="13723377" y="9400013"/>
            <a:ext cx="641535" cy="64899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228600" y="331469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Sınav Soru Rehberliği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76"/>
          <p:cNvSpPr txBox="1"/>
          <p:nvPr/>
        </p:nvSpPr>
        <p:spPr>
          <a:xfrm>
            <a:off x="4267200" y="6509623"/>
            <a:ext cx="6324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altLang="zh-CN" sz="2000" dirty="0">
                <a:latin typeface="Verdana Pro Condensed" panose="020B0604020202020204" charset="0"/>
                <a:ea typeface="Microsoft YaHei UI Light" panose="020B0502040204020203" pitchFamily="34" charset="-122"/>
              </a:rPr>
              <a:t>OKUL HESAPLARINI OLUŞTURMAK </a:t>
            </a: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altLang="zh-CN" sz="2000" dirty="0">
                <a:latin typeface="Verdana Pro Condensed" panose="020B0604020202020204" charset="0"/>
                <a:ea typeface="Microsoft YaHei UI Light" panose="020B0502040204020203" pitchFamily="34" charset="-122"/>
              </a:rPr>
              <a:t>LGS-YKS ETKİNLİKLERİNİN YAYINLANMASI</a:t>
            </a: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altLang="zh-CN" sz="2000" dirty="0">
                <a:latin typeface="Verdana Pro Condensed" panose="020B0604020202020204" charset="0"/>
                <a:ea typeface="Microsoft YaHei UI Light" panose="020B0502040204020203" pitchFamily="34" charset="-122"/>
              </a:rPr>
              <a:t>E- İÇERİK-WEB SİTESİ TAKİBİ</a:t>
            </a: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altLang="zh-CN" sz="2000" dirty="0">
                <a:latin typeface="Verdana Pro Condensed" panose="020B0604020202020204" charset="0"/>
                <a:ea typeface="Microsoft YaHei UI Light" panose="020B0502040204020203" pitchFamily="34" charset="-122"/>
              </a:rPr>
              <a:t>SOSYAL MEDYA TAKİBİ</a:t>
            </a: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altLang="zh-CN" sz="2000" dirty="0">
                <a:latin typeface="Verdana Pro Condensed" panose="020B0604020202020204" charset="0"/>
                <a:ea typeface="Microsoft YaHei UI Light" panose="020B0502040204020203" pitchFamily="34" charset="-122"/>
              </a:rPr>
              <a:t>AFİŞLERİN HAZIRLANMASI VE PAYLAŞILMASI</a:t>
            </a:r>
          </a:p>
        </p:txBody>
      </p:sp>
      <p:pic>
        <p:nvPicPr>
          <p:cNvPr id="34" name="Picture 2" descr="Ücretsiz 20 popüler sosyal Medya Icons (PSD &amp; PNG) Vektör Grafiğ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577548"/>
            <a:ext cx="3819128" cy="20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19">
            <a:extLst>
              <a:ext uri="{FF2B5EF4-FFF2-40B4-BE49-F238E27FC236}">
                <a16:creationId xmlns:a16="http://schemas.microsoft.com/office/drawing/2014/main" id="{1987FEC5-4668-1E44-874C-7731595AEA20}"/>
              </a:ext>
            </a:extLst>
          </p:cNvPr>
          <p:cNvSpPr txBox="1"/>
          <p:nvPr/>
        </p:nvSpPr>
        <p:spPr>
          <a:xfrm>
            <a:off x="-4191000" y="1104037"/>
            <a:ext cx="1360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>
                <a:latin typeface="Verdana Pro Condensed Bold" panose="020B0604020202020204" charset="0"/>
              </a:rPr>
              <a:t>GÖRÜNÜRLÜK </a:t>
            </a:r>
            <a:endParaRPr lang="en-US" sz="4800" b="1" dirty="0">
              <a:latin typeface="Verdana Pro Condensed Bold" panose="020B060402020202020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447800" y="2628900"/>
            <a:ext cx="15621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444444"/>
                </a:solidFill>
                <a:latin typeface="Verdana Pro Condensed" panose="020B0604020202020204" charset="0"/>
              </a:rPr>
              <a:t>Amaç </a:t>
            </a:r>
            <a:r>
              <a:rPr lang="tr-TR" sz="2800" dirty="0" smtClean="0">
                <a:solidFill>
                  <a:srgbClr val="444444"/>
                </a:solidFill>
                <a:latin typeface="Verdana Pro Condensed" panose="020B0604020202020204" charset="0"/>
              </a:rPr>
              <a:t>projeyi </a:t>
            </a:r>
            <a:r>
              <a:rPr lang="tr-TR" sz="2800" dirty="0">
                <a:solidFill>
                  <a:srgbClr val="444444"/>
                </a:solidFill>
                <a:latin typeface="Verdana Pro Condensed" panose="020B0604020202020204" charset="0"/>
              </a:rPr>
              <a:t>görünür kılmak ve </a:t>
            </a:r>
            <a:r>
              <a:rPr lang="tr-TR" sz="2800" dirty="0" smtClean="0">
                <a:solidFill>
                  <a:srgbClr val="444444"/>
                </a:solidFill>
                <a:latin typeface="Verdana Pro Condensed" panose="020B0604020202020204" charset="0"/>
              </a:rPr>
              <a:t>tanıtmaktır.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444444"/>
                </a:solidFill>
                <a:latin typeface="Verdana Pro Condensed" panose="020B0604020202020204" charset="0"/>
              </a:rPr>
              <a:t>Tanıtım </a:t>
            </a:r>
            <a:r>
              <a:rPr lang="tr-TR" sz="2800" dirty="0">
                <a:solidFill>
                  <a:srgbClr val="444444"/>
                </a:solidFill>
                <a:latin typeface="Verdana Pro Condensed" panose="020B0604020202020204" charset="0"/>
              </a:rPr>
              <a:t>ve görünürlük </a:t>
            </a:r>
            <a:r>
              <a:rPr lang="tr-TR" sz="2800" dirty="0" smtClean="0">
                <a:solidFill>
                  <a:srgbClr val="444444"/>
                </a:solidFill>
                <a:latin typeface="Verdana Pro Condensed" panose="020B0604020202020204" charset="0"/>
              </a:rPr>
              <a:t>MEB kurallarına </a:t>
            </a:r>
            <a:r>
              <a:rPr lang="tr-TR" sz="2800" dirty="0">
                <a:solidFill>
                  <a:srgbClr val="444444"/>
                </a:solidFill>
                <a:latin typeface="Verdana Pro Condensed" panose="020B0604020202020204" charset="0"/>
              </a:rPr>
              <a:t>uygun olarak gerekli olan önlemleri almanız gerekmektedir.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444444"/>
                </a:solidFill>
                <a:latin typeface="Verdana Pro Condensed" panose="020B0604020202020204" charset="0"/>
              </a:rPr>
              <a:t>Projenin ve sonuçlarının nasıl duyurulacağı gibi konularda belli bir planlama yapmanız gerekmektedir.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444444"/>
                </a:solidFill>
                <a:latin typeface="Verdana Pro Condensed" panose="020B0604020202020204" charset="0"/>
              </a:rPr>
              <a:t>Projenin görünürlüğünü </a:t>
            </a:r>
            <a:r>
              <a:rPr lang="tr-TR" sz="2800" dirty="0">
                <a:solidFill>
                  <a:srgbClr val="444444"/>
                </a:solidFill>
                <a:latin typeface="Verdana Pro Condensed" panose="020B0604020202020204" charset="0"/>
              </a:rPr>
              <a:t>sağlayacak araçlar uygun ve uygulanabilir olmalıdır</a:t>
            </a:r>
            <a:r>
              <a:rPr lang="tr-TR" sz="2800" dirty="0" smtClean="0">
                <a:solidFill>
                  <a:srgbClr val="444444"/>
                </a:solidFill>
                <a:latin typeface="Verdana Pro Condensed" panose="020B0604020202020204" charset="0"/>
              </a:rPr>
              <a:t>.</a:t>
            </a:r>
            <a:endParaRPr lang="tr-TR" sz="2800" dirty="0">
              <a:solidFill>
                <a:srgbClr val="444444"/>
              </a:solidFill>
              <a:latin typeface="Verdana Pro Condensed" panose="020B060402020202020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31" grpId="0"/>
      <p:bldP spid="31" grpId="1"/>
      <p:bldP spid="31" grpId="2"/>
      <p:bldP spid="31" grpId="3"/>
      <p:bldP spid="31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 flipV="1">
            <a:off x="0" y="0"/>
            <a:ext cx="3254195" cy="984394"/>
          </a:xfrm>
          <a:custGeom>
            <a:avLst/>
            <a:gdLst/>
            <a:ahLst/>
            <a:cxnLst/>
            <a:rect l="l" t="t" r="r" b="b"/>
            <a:pathLst>
              <a:path w="3254195" h="984394">
                <a:moveTo>
                  <a:pt x="3254195" y="984394"/>
                </a:moveTo>
                <a:lnTo>
                  <a:pt x="0" y="984394"/>
                </a:lnTo>
                <a:lnTo>
                  <a:pt x="0" y="0"/>
                </a:lnTo>
                <a:lnTo>
                  <a:pt x="3254195" y="0"/>
                </a:lnTo>
                <a:lnTo>
                  <a:pt x="3254195" y="98439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606" y="1128220"/>
            <a:ext cx="9551652" cy="99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155"/>
              </a:lnSpc>
            </a:pPr>
            <a:r>
              <a:rPr lang="en-US" sz="6273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PROJENİN HEDEF KİTLESİ</a:t>
            </a:r>
          </a:p>
        </p:txBody>
      </p:sp>
      <p:sp>
        <p:nvSpPr>
          <p:cNvPr id="10" name="AutoShape 10"/>
          <p:cNvSpPr/>
          <p:nvPr/>
        </p:nvSpPr>
        <p:spPr>
          <a:xfrm>
            <a:off x="9338652" y="4204296"/>
            <a:ext cx="7172673" cy="3955538"/>
          </a:xfrm>
          <a:prstGeom prst="rect">
            <a:avLst/>
          </a:prstGeom>
          <a:solidFill>
            <a:srgbClr val="EA323E"/>
          </a:solid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id="11" name="AutoShape 11"/>
          <p:cNvSpPr/>
          <p:nvPr/>
        </p:nvSpPr>
        <p:spPr>
          <a:xfrm>
            <a:off x="1296096" y="4204296"/>
            <a:ext cx="7172673" cy="3955538"/>
          </a:xfrm>
          <a:prstGeom prst="rect">
            <a:avLst/>
          </a:prstGeom>
          <a:solidFill>
            <a:srgbClr val="FFFFFF"/>
          </a:solid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3493260" y="3322059"/>
            <a:ext cx="3056686" cy="7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9"/>
              </a:lnSpc>
            </a:pPr>
            <a:r>
              <a:rPr lang="en-US" sz="4178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ORTAOKUL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0541" y="5105660"/>
            <a:ext cx="3826429" cy="7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9"/>
              </a:lnSpc>
            </a:pPr>
            <a:r>
              <a:rPr lang="en-US" sz="4178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Sınıf Seviyesi 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56225" y="5060327"/>
            <a:ext cx="3826429" cy="7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9"/>
              </a:lnSpc>
            </a:pPr>
            <a:r>
              <a:rPr lang="en-US" sz="4178" b="1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Sınıf Seviyesi 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1860" y="6641745"/>
            <a:ext cx="3982801" cy="7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9"/>
              </a:lnSpc>
            </a:pPr>
            <a:r>
              <a:rPr lang="en-US" sz="4178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Okul Sayısı 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67544" y="6596413"/>
            <a:ext cx="3982801" cy="71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9"/>
              </a:lnSpc>
            </a:pPr>
            <a:r>
              <a:rPr lang="en-US" sz="4178" b="1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Okul Sayısı 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84661" y="4801230"/>
            <a:ext cx="2743407" cy="195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3749" b="1">
                <a:solidFill>
                  <a:srgbClr val="EA323E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7. Sınıf</a:t>
            </a:r>
          </a:p>
          <a:p>
            <a:pPr algn="just">
              <a:lnSpc>
                <a:spcPts val="5249"/>
              </a:lnSpc>
            </a:pPr>
            <a:r>
              <a:rPr lang="en-US" sz="3749" b="1">
                <a:solidFill>
                  <a:srgbClr val="EA323E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8. Sınıf</a:t>
            </a:r>
          </a:p>
          <a:p>
            <a:pPr algn="just">
              <a:lnSpc>
                <a:spcPts val="5249"/>
              </a:lnSpc>
            </a:pPr>
            <a:endParaRPr lang="en-US" sz="3749" b="1">
              <a:solidFill>
                <a:srgbClr val="EA323E"/>
              </a:solidFill>
              <a:latin typeface="Verdana Pro Condensed Bold"/>
              <a:ea typeface="Verdana Pro Condensed Bold"/>
              <a:cs typeface="Verdana Pro Condensed Bold"/>
              <a:sym typeface="Verdana Pro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550345" y="4755898"/>
            <a:ext cx="2743407" cy="195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3749" b="1">
                <a:solidFill>
                  <a:srgbClr val="FDFDFD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11. Sınıf</a:t>
            </a:r>
          </a:p>
          <a:p>
            <a:pPr algn="just">
              <a:lnSpc>
                <a:spcPts val="5249"/>
              </a:lnSpc>
            </a:pPr>
            <a:r>
              <a:rPr lang="en-US" sz="3749" b="1">
                <a:solidFill>
                  <a:srgbClr val="FDFDFD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12. Sınıf</a:t>
            </a:r>
          </a:p>
          <a:p>
            <a:pPr algn="just">
              <a:lnSpc>
                <a:spcPts val="5249"/>
              </a:lnSpc>
            </a:pPr>
            <a:endParaRPr lang="en-US" sz="3749" b="1">
              <a:solidFill>
                <a:srgbClr val="FDFDFD"/>
              </a:solidFill>
              <a:latin typeface="Verdana Pro Condensed Bold"/>
              <a:ea typeface="Verdana Pro Condensed Bold"/>
              <a:cs typeface="Verdana Pro Condensed Bold"/>
              <a:sym typeface="Verdana Pro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993406" y="6660795"/>
            <a:ext cx="2743407" cy="65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3"/>
              </a:lnSpc>
            </a:pPr>
            <a:r>
              <a:rPr lang="en-US" sz="3888" b="1">
                <a:solidFill>
                  <a:srgbClr val="EA323E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706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59089" y="6615463"/>
            <a:ext cx="2743407" cy="65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3"/>
              </a:lnSpc>
            </a:pPr>
            <a:r>
              <a:rPr lang="en-US" sz="3888" b="1">
                <a:solidFill>
                  <a:srgbClr val="FDFDFD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1721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50882" y="3331584"/>
            <a:ext cx="1463542" cy="71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56"/>
              </a:lnSpc>
            </a:pPr>
            <a:r>
              <a:rPr lang="en-US" sz="4183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LİSE</a:t>
            </a:r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9">
            <a:extLst>
              <a:ext uri="{FF2B5EF4-FFF2-40B4-BE49-F238E27FC236}">
                <a16:creationId xmlns:a16="http://schemas.microsoft.com/office/drawing/2014/main" id="{1987FEC5-4668-1E44-874C-7731595AEA20}"/>
              </a:ext>
            </a:extLst>
          </p:cNvPr>
          <p:cNvSpPr txBox="1"/>
          <p:nvPr/>
        </p:nvSpPr>
        <p:spPr>
          <a:xfrm>
            <a:off x="-1905000" y="1409700"/>
            <a:ext cx="1419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latin typeface="Verdana Pro Condensed Bold" panose="020B0604020202020204" charset="0"/>
              </a:rPr>
              <a:t>AFİŞ TASARLARKEN NELERE DİKKAT ETMELİYİZ ? </a:t>
            </a:r>
            <a:endParaRPr lang="en-US" sz="3600" b="1" dirty="0">
              <a:latin typeface="Verdana Pro Condensed Bold" panose="020B060402020202020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/>
          <a:stretch/>
        </p:blipFill>
        <p:spPr>
          <a:xfrm>
            <a:off x="2819400" y="2781300"/>
            <a:ext cx="10653584" cy="687422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9">
            <a:extLst>
              <a:ext uri="{FF2B5EF4-FFF2-40B4-BE49-F238E27FC236}">
                <a16:creationId xmlns:a16="http://schemas.microsoft.com/office/drawing/2014/main" id="{1987FEC5-4668-1E44-874C-7731595AEA20}"/>
              </a:ext>
            </a:extLst>
          </p:cNvPr>
          <p:cNvSpPr txBox="1"/>
          <p:nvPr/>
        </p:nvSpPr>
        <p:spPr>
          <a:xfrm>
            <a:off x="-3200400" y="1257300"/>
            <a:ext cx="13604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latin typeface="Verdana Pro Condensed Bold" panose="020B0604020202020204" charset="0"/>
              </a:rPr>
              <a:t>AFİŞLERDE NELER OLMALI</a:t>
            </a:r>
            <a:endParaRPr lang="en-US" sz="4400" b="1" dirty="0">
              <a:latin typeface="Verdana Pro Condensed Bold" panose="020B060402020202020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76500"/>
            <a:ext cx="7271800" cy="730565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ikdörtgen 3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4" b="8713"/>
          <a:stretch/>
        </p:blipFill>
        <p:spPr>
          <a:xfrm>
            <a:off x="7315200" y="3238500"/>
            <a:ext cx="8252460" cy="5443538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ikdörtgen 2"/>
          <p:cNvSpPr/>
          <p:nvPr/>
        </p:nvSpPr>
        <p:spPr>
          <a:xfrm>
            <a:off x="0" y="1181100"/>
            <a:ext cx="80906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SOSYAL MEDYA HESAPLARIMIZ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86100"/>
            <a:ext cx="5772361" cy="575409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781300"/>
            <a:ext cx="6672212" cy="6672212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ikdörtgen 2"/>
          <p:cNvSpPr/>
          <p:nvPr/>
        </p:nvSpPr>
        <p:spPr>
          <a:xfrm>
            <a:off x="0" y="1162963"/>
            <a:ext cx="7754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KOORDİNATÖR GRUPLARIMIZ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968401"/>
            <a:ext cx="6240164" cy="624016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04800" y="1181100"/>
            <a:ext cx="10443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ÖĞRETMEN - </a:t>
            </a: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YAZ </a:t>
            </a:r>
            <a:r>
              <a:rPr lang="tr-TR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EĞİTİM ETKİNLİKLERİ</a:t>
            </a:r>
            <a:endParaRPr lang="tr-TR" sz="4400" b="1" dirty="0">
              <a:latin typeface="Verdana Pro Condensed Bold" panose="020B0604020202020204" charset="0"/>
              <a:ea typeface="Microsoft YaHei Light" panose="020B0502040204020203" pitchFamily="34" charset="-122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781300"/>
            <a:ext cx="5007411" cy="708387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781300"/>
            <a:ext cx="4953000" cy="70049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ikdörtgen 6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9">
            <a:extLst>
              <a:ext uri="{FF2B5EF4-FFF2-40B4-BE49-F238E27FC236}">
                <a16:creationId xmlns:a16="http://schemas.microsoft.com/office/drawing/2014/main" id="{1987FEC5-4668-1E44-874C-7731595AEA20}"/>
              </a:ext>
            </a:extLst>
          </p:cNvPr>
          <p:cNvSpPr txBox="1"/>
          <p:nvPr/>
        </p:nvSpPr>
        <p:spPr>
          <a:xfrm>
            <a:off x="-2133600" y="1141431"/>
            <a:ext cx="13604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Verdana Pro Condensed Bold" panose="020B0604020202020204" charset="0"/>
              </a:rPr>
              <a:t>ZİRVEDEKİLER </a:t>
            </a:r>
            <a:r>
              <a:rPr lang="tr-TR" sz="4500" b="1" dirty="0">
                <a:latin typeface="Verdana Pro Condensed Bold" panose="020B0604020202020204" charset="0"/>
              </a:rPr>
              <a:t>CANLI YAYINLARI</a:t>
            </a:r>
            <a:endParaRPr lang="en-US" sz="4500" b="1" dirty="0">
              <a:latin typeface="Verdana Pro Condensed Bold" panose="020B060402020202020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493473"/>
            <a:ext cx="5497533" cy="31782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6510791"/>
            <a:ext cx="5497533" cy="31782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567546"/>
            <a:ext cx="5497533" cy="31782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2628899"/>
            <a:ext cx="5596590" cy="3148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ikdörtgen 8"/>
          <p:cNvSpPr/>
          <p:nvPr/>
        </p:nvSpPr>
        <p:spPr>
          <a:xfrm>
            <a:off x="161282" y="331469"/>
            <a:ext cx="260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Görünürlük Çalışmaları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2400" y="1257300"/>
            <a:ext cx="7080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ÖLÇME VE DEĞERLENDİRME</a:t>
            </a:r>
            <a:endParaRPr lang="tr-TR" sz="4400" b="1" dirty="0">
              <a:latin typeface="Verdana Pro Condensed Bold" panose="020B0604020202020204" charset="0"/>
              <a:ea typeface="Microsoft YaHei Light" panose="020B0502040204020203" pitchFamily="34" charset="-122"/>
            </a:endParaRPr>
          </a:p>
        </p:txBody>
      </p:sp>
      <p:sp>
        <p:nvSpPr>
          <p:cNvPr id="19" name="文本框 15"/>
          <p:cNvSpPr txBox="1"/>
          <p:nvPr/>
        </p:nvSpPr>
        <p:spPr>
          <a:xfrm>
            <a:off x="1600200" y="2781300"/>
            <a:ext cx="11887200" cy="8453079"/>
          </a:xfrm>
          <a:prstGeom prst="rect">
            <a:avLst/>
          </a:prstGeom>
          <a:noFill/>
        </p:spPr>
        <p:txBody>
          <a:bodyPr wrap="square" lIns="101087" tIns="50544" rIns="101087" bIns="50544" rtlCol="0">
            <a:spAutoFit/>
          </a:bodyPr>
          <a:lstStyle/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Sınavların Takibi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LGS-YKS Raporlama</a:t>
            </a:r>
            <a:endParaRPr lang="tr-TR" altLang="zh-CN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Değerlendirme</a:t>
            </a:r>
            <a:endParaRPr lang="tr-TR" altLang="zh-CN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Öğrenme Süreçlerinin İzleme Analizleri</a:t>
            </a:r>
            <a:endParaRPr lang="tr-TR" altLang="zh-CN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Anket Çalışmaları</a:t>
            </a:r>
            <a:endParaRPr lang="tr-TR" altLang="zh-CN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Soru Havuzlarının Genişletilmesi</a:t>
            </a:r>
            <a:endParaRPr lang="tr-TR" altLang="zh-CN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4X4’LÜK Ölçme Değerlendirme – Ortak Dersler 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2013-2024 TYT-AYT DKAB Soruları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EBA Soru Havuzu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OGM Soru havuzu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Açık Öğretim İHL Soru Havuzu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Konu Kazanım Değerlendirilmelerinin Yapılması</a:t>
            </a: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tr-TR" altLang="zh-CN" sz="2800" b="1" dirty="0" smtClean="0">
                <a:latin typeface="Verdana Pro" panose="020B0604020202020204" charset="0"/>
                <a:ea typeface="微软雅黑" panose="020B0503020204020204" charset="-122"/>
              </a:rPr>
              <a:t>Öğrenci- Veli Anketi</a:t>
            </a:r>
          </a:p>
          <a:p>
            <a:pPr>
              <a:spcAft>
                <a:spcPts val="450"/>
              </a:spcAft>
              <a:buClr>
                <a:schemeClr val="accent1">
                  <a:lumMod val="50000"/>
                </a:schemeClr>
              </a:buClr>
            </a:pPr>
            <a:endParaRPr lang="tr-TR" altLang="zh-CN" sz="2800" b="1" dirty="0" smtClean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zh-CN" altLang="en-US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tr-TR" altLang="zh-CN" sz="2800" b="1" dirty="0">
              <a:latin typeface="Verdana Pro" panose="020B0604020202020204" charset="0"/>
              <a:ea typeface="微软雅黑" panose="020B0503020204020204" charset="-122"/>
            </a:endParaRPr>
          </a:p>
          <a:p>
            <a:pPr marL="514350" indent="-51435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zh-CN" altLang="en-US" sz="2800" b="1" dirty="0">
              <a:latin typeface="Verdana Pro" panose="020B0604020202020204" charset="0"/>
              <a:ea typeface="微软雅黑" panose="020B0503020204020204" charset="-122"/>
            </a:endParaRPr>
          </a:p>
        </p:txBody>
      </p:sp>
      <p:sp>
        <p:nvSpPr>
          <p:cNvPr id="6" name="Dikdörtgen 5">
            <a:hlinkClick r:id="rId3"/>
          </p:cNvPr>
          <p:cNvSpPr/>
          <p:nvPr/>
        </p:nvSpPr>
        <p:spPr>
          <a:xfrm>
            <a:off x="12420601" y="4152900"/>
            <a:ext cx="5029200" cy="40011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tr-TR" sz="2000" dirty="0">
                <a:hlinkClick r:id="rId3"/>
              </a:rPr>
              <a:t>https://dinogretimi.meb.gov.tr/HedefLGS.aspx</a:t>
            </a:r>
            <a:endParaRPr lang="tr-TR" sz="2000" dirty="0"/>
          </a:p>
        </p:txBody>
      </p:sp>
      <p:sp>
        <p:nvSpPr>
          <p:cNvPr id="8" name="Dikdörtgen 7">
            <a:hlinkClick r:id="rId3"/>
          </p:cNvPr>
          <p:cNvSpPr/>
          <p:nvPr/>
        </p:nvSpPr>
        <p:spPr>
          <a:xfrm>
            <a:off x="12408374" y="5518666"/>
            <a:ext cx="5041428" cy="399655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r>
              <a:rPr lang="tr-TR" sz="2000" dirty="0">
                <a:hlinkClick r:id="rId4"/>
              </a:rPr>
              <a:t>https://</a:t>
            </a:r>
            <a:r>
              <a:rPr lang="tr-TR" sz="2000" dirty="0" smtClean="0">
                <a:hlinkClick r:id="rId4"/>
              </a:rPr>
              <a:t>dinogretimi.meb.gov.tr/HedefYKS.aspx</a:t>
            </a:r>
            <a:endParaRPr lang="tr-TR" sz="20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94205">
            <a:off x="12153274" y="3513612"/>
            <a:ext cx="700907" cy="70090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94205">
            <a:off x="12153274" y="4885212"/>
            <a:ext cx="700907" cy="700907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232617" y="33146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Ölçme Değerlendirme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31957" y="92866"/>
            <a:ext cx="8097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6000" b="1" dirty="0">
                <a:solidFill>
                  <a:schemeClr val="bg1"/>
                </a:solidFill>
                <a:ea typeface="Microsoft YaHei Light" panose="020B0502040204020203" pitchFamily="34" charset="-122"/>
              </a:rPr>
              <a:t>Ölçme ve Değerlendirme</a:t>
            </a:r>
          </a:p>
        </p:txBody>
      </p:sp>
      <p:sp>
        <p:nvSpPr>
          <p:cNvPr id="19" name="文本框 15"/>
          <p:cNvSpPr txBox="1"/>
          <p:nvPr/>
        </p:nvSpPr>
        <p:spPr>
          <a:xfrm>
            <a:off x="2763233" y="2445173"/>
            <a:ext cx="13604384" cy="1579403"/>
          </a:xfrm>
          <a:prstGeom prst="rect">
            <a:avLst/>
          </a:prstGeom>
          <a:noFill/>
        </p:spPr>
        <p:txBody>
          <a:bodyPr wrap="square" lIns="101087" tIns="50544" rIns="101087" bIns="50544" rtlCol="0">
            <a:spAutoFit/>
          </a:bodyPr>
          <a:lstStyle/>
          <a:p>
            <a:pPr marL="514350" indent="-514350">
              <a:buFontTx/>
              <a:buAutoNum type="arabicPeriod"/>
            </a:pPr>
            <a:endParaRPr lang="tr-TR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>
              <a:buAutoNum type="arabicPeriod"/>
            </a:pPr>
            <a:endParaRPr lang="tr-TR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524000" y="1166742"/>
            <a:ext cx="541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PİSA</a:t>
            </a: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 </a:t>
            </a: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202</a:t>
            </a: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2</a:t>
            </a: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 TÜRKİYE</a:t>
            </a:r>
          </a:p>
        </p:txBody>
      </p:sp>
      <p:pic>
        <p:nvPicPr>
          <p:cNvPr id="9" name="Picture 2" descr="PISA 2018 sonuçları açıklandı: PISA nedir? PISA sıralaması nedir?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68" y="7116821"/>
            <a:ext cx="5550261" cy="272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2763232" y="2503770"/>
            <a:ext cx="127471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base">
              <a:spcAft>
                <a:spcPct val="0"/>
              </a:spcAft>
              <a:defRPr/>
            </a:pPr>
            <a:r>
              <a:rPr lang="tr-TR" altLang="tr-TR" sz="27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Açılımı "Uluslararası Öğrenci Değerlendirme Programı" olan PISA, Ekonomik İşbirliği ve Kalkınma Örgütü (OECD) tarafından üçer yıllık dönemler hâlinde, 15 yaş grubundaki öğrencilerin kazanmış oldukları bilgi ve becerileri değerlendiren bir araştırmadır.</a:t>
            </a:r>
          </a:p>
          <a:p>
            <a:pPr defTabSz="1371600" fontAlgn="base">
              <a:spcAft>
                <a:spcPct val="0"/>
              </a:spcAft>
              <a:defRPr/>
            </a:pPr>
            <a:endParaRPr lang="tr-TR" altLang="tr-TR" sz="2700" dirty="0">
              <a:solidFill>
                <a:srgbClr val="FF0000"/>
              </a:solidFill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defTabSz="1371600" fontAlgn="base">
              <a:spcAft>
                <a:spcPct val="0"/>
              </a:spcAft>
              <a:defRPr/>
            </a:pPr>
            <a:r>
              <a:rPr lang="tr-TR" altLang="tr-TR" sz="2700" b="1" dirty="0" err="1">
                <a:solidFill>
                  <a:srgbClr val="FF0000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PISA'nın</a:t>
            </a:r>
            <a:r>
              <a:rPr lang="tr-TR" altLang="tr-TR" sz="2700" b="1" dirty="0">
                <a:solidFill>
                  <a:srgbClr val="FF0000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 amacı nedir?</a:t>
            </a:r>
            <a:r>
              <a:rPr lang="tr-TR" altLang="tr-TR" sz="27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/>
            </a:r>
            <a:br>
              <a:rPr lang="tr-TR" altLang="tr-TR" sz="27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</a:br>
            <a:r>
              <a:rPr lang="tr-TR" altLang="tr-TR" sz="2700" dirty="0" err="1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PISA'nın</a:t>
            </a:r>
            <a:r>
              <a:rPr lang="tr-TR" altLang="tr-TR" sz="27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 temel amacı, öğrencilerin okulda öğrendikleri bilgi ve becerileri günlük yaşamda kullanma becerisini ölçmektir. Ayrıca gençlerimizi daha iyi tanımak; onların öğrenme isteklerini, derslerdeki performanslarını ve öğrenme ortamları ile ilgili tercihlerini daha açık bir biçimde ortaya koymaktır.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32617" y="33146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Ölçme Değerlendirme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583052" y="72830"/>
            <a:ext cx="8097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tr-TR" sz="6000" b="1" dirty="0">
                <a:solidFill>
                  <a:schemeClr val="bg1"/>
                </a:solidFill>
                <a:ea typeface="Microsoft YaHei Light" panose="020B0502040204020203" pitchFamily="34" charset="-122"/>
              </a:rPr>
              <a:t>Ölçme ve Değerlendirme</a:t>
            </a:r>
          </a:p>
        </p:txBody>
      </p:sp>
      <p:sp>
        <p:nvSpPr>
          <p:cNvPr id="19" name="文本框 15"/>
          <p:cNvSpPr txBox="1"/>
          <p:nvPr/>
        </p:nvSpPr>
        <p:spPr>
          <a:xfrm>
            <a:off x="3183364" y="958619"/>
            <a:ext cx="13604384" cy="1579403"/>
          </a:xfrm>
          <a:prstGeom prst="rect">
            <a:avLst/>
          </a:prstGeom>
          <a:noFill/>
        </p:spPr>
        <p:txBody>
          <a:bodyPr wrap="square" lIns="101087" tIns="50544" rIns="101087" bIns="50544" rtlCol="0">
            <a:spAutoFit/>
          </a:bodyPr>
          <a:lstStyle/>
          <a:p>
            <a:pPr marL="514350" indent="-514350">
              <a:buFontTx/>
              <a:buAutoNum type="arabicPeriod"/>
            </a:pPr>
            <a:endParaRPr lang="tr-TR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>
              <a:buAutoNum type="arabicPeriod"/>
            </a:pPr>
            <a:endParaRPr lang="tr-TR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Alt Başlık 2"/>
          <p:cNvSpPr txBox="1">
            <a:spLocks/>
          </p:cNvSpPr>
          <p:nvPr/>
        </p:nvSpPr>
        <p:spPr>
          <a:xfrm>
            <a:off x="811874" y="2285389"/>
            <a:ext cx="9889077" cy="733370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1028700">
              <a:spcBef>
                <a:spcPts val="1125"/>
              </a:spcBef>
              <a:defRPr/>
            </a:pPr>
            <a:endParaRPr lang="tr-TR" altLang="tr-TR" sz="2800" dirty="0">
              <a:solidFill>
                <a:prstClr val="black"/>
              </a:solidFill>
              <a:latin typeface="Verdana Pro Condensed" panose="020B0604020202020204" charset="0"/>
              <a:ea typeface="Microsoft YaHei Light" panose="020B0502040204020203" pitchFamily="34" charset="-122"/>
              <a:hlinkClick r:id="rId3"/>
            </a:endParaRPr>
          </a:p>
          <a:p>
            <a:pPr marL="0" indent="0" defTabSz="1028700" fontAlgn="base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None/>
              <a:defRPr/>
            </a:pPr>
            <a:r>
              <a:rPr lang="tr-TR" altLang="tr-TR" sz="3200" b="1" dirty="0">
                <a:solidFill>
                  <a:srgbClr val="FF0000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PISA neyi ölçmektedir?</a:t>
            </a:r>
          </a:p>
          <a:p>
            <a:pPr marL="0" indent="0" fontAlgn="base">
              <a:lnSpc>
                <a:spcPct val="100000"/>
              </a:lnSpc>
              <a:spcAft>
                <a:spcPct val="0"/>
              </a:spcAft>
              <a:buNone/>
              <a:defRPr/>
            </a:pPr>
            <a: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/>
            </a:r>
            <a:b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</a:br>
            <a: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	PISA 2022 sonuçlarına göre  </a:t>
            </a:r>
            <a:r>
              <a:rPr lang="tr-TR" altLang="tr-TR" sz="2800" dirty="0" err="1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AİHL'ler</a:t>
            </a:r>
            <a: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; Fen alanında 20 puan, matematik alanında 18 puan ve okuma becerileri alanında 5 puanlık artış ile </a:t>
            </a:r>
            <a:r>
              <a:rPr lang="tr-TR" altLang="tr-TR" sz="2800" b="1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üç alanda düzenli puan artışı yaşayan tek okul türü</a:t>
            </a:r>
            <a: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 olmuştur. </a:t>
            </a:r>
          </a:p>
          <a:p>
            <a:pPr marL="0" indent="0" fontAlgn="base">
              <a:lnSpc>
                <a:spcPct val="100000"/>
              </a:lnSpc>
              <a:spcAft>
                <a:spcPct val="0"/>
              </a:spcAft>
              <a:buNone/>
              <a:defRPr/>
            </a:pPr>
            <a:endParaRPr lang="tr-TR" altLang="tr-TR" sz="2800" dirty="0">
              <a:solidFill>
                <a:prstClr val="black"/>
              </a:solidFill>
              <a:latin typeface="Verdana Pro Condensed" panose="020B0604020202020204" charset="0"/>
              <a:ea typeface="Microsoft YaHei Light" panose="020B0502040204020203" pitchFamily="34" charset="-122"/>
            </a:endParaRPr>
          </a:p>
          <a:p>
            <a:pPr marL="0" indent="0" fontAlgn="base">
              <a:lnSpc>
                <a:spcPct val="100000"/>
              </a:lnSpc>
              <a:spcAft>
                <a:spcPct val="0"/>
              </a:spcAft>
              <a:buNone/>
              <a:defRPr/>
            </a:pPr>
            <a: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Fen ve matematik alanında düzenli puan artışı izleyen okullarımız, okuma becerileri alanında 2015 yılı ile kıyaslandığında </a:t>
            </a:r>
            <a:r>
              <a:rPr lang="tr-TR" altLang="tr-TR" sz="2800" b="1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en büyük artışı yapan okul türü </a:t>
            </a:r>
            <a:r>
              <a:rPr lang="tr-TR" altLang="tr-TR" sz="2800" dirty="0">
                <a:solidFill>
                  <a:prstClr val="black"/>
                </a:solidFill>
                <a:latin typeface="Verdana Pro Condensed" panose="020B0604020202020204" charset="0"/>
                <a:ea typeface="Microsoft YaHei Light" panose="020B0502040204020203" pitchFamily="34" charset="-122"/>
              </a:rPr>
              <a:t>olmuştur.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896" y="4123868"/>
            <a:ext cx="6054812" cy="3399918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524000" y="1166742"/>
            <a:ext cx="541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PİSA</a:t>
            </a: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 </a:t>
            </a: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202</a:t>
            </a: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2</a:t>
            </a: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 TÜRKİYE</a:t>
            </a:r>
          </a:p>
        </p:txBody>
      </p:sp>
      <p:sp>
        <p:nvSpPr>
          <p:cNvPr id="9" name="Dikdörtgen 8"/>
          <p:cNvSpPr/>
          <p:nvPr/>
        </p:nvSpPr>
        <p:spPr>
          <a:xfrm>
            <a:off x="232617" y="33146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Ölçme Değerlendirme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1000" y="952500"/>
            <a:ext cx="9448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tr-TR" sz="36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OKULLARDAN ÖNCEDEN  HAZIRLAMALARINI </a:t>
            </a:r>
          </a:p>
          <a:p>
            <a:pPr defTabSz="1371600">
              <a:defRPr/>
            </a:pPr>
            <a:r>
              <a:rPr lang="tr-TR" sz="36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İSTEDİĞİMİZ EVRAKLAR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362200" y="3238500"/>
            <a:ext cx="146259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DYK YILLIK PLAN ÖRNEĞİ, 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PERFORMANS DEĞERLENDİRME TAKVİMİ, 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PERFORMANS DEĞERLENDİRME SONUÇLARI LİSTESİ, 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DYK KURS PROGRAMI, 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OKUL KOÇLUK PROGRAMI, 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AKADEMİK TAKİP KOMİSYONU KARARLARI,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 VE YAZ DÖNEMİ KAMP PROGRAMLARININ DEĞERLENDİRİLMESİ</a:t>
            </a:r>
          </a:p>
          <a:p>
            <a:pPr marL="742950" indent="-742950" defTabSz="1371600">
              <a:buClr>
                <a:schemeClr val="tx2"/>
              </a:buClr>
              <a:buFont typeface="+mj-lt"/>
              <a:buAutoNum type="arabicPeriod"/>
              <a:defRPr/>
            </a:pP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HEDEF </a:t>
            </a:r>
            <a:r>
              <a:rPr lang="tr-TR" sz="3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LGS-YKS </a:t>
            </a:r>
            <a:r>
              <a:rPr lang="tr-T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DOSYASI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32617" y="33146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Ölçme Değerlendirme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9770" y="9302606"/>
            <a:ext cx="3254195" cy="984394"/>
          </a:xfrm>
          <a:custGeom>
            <a:avLst/>
            <a:gdLst/>
            <a:ahLst/>
            <a:cxnLst/>
            <a:rect l="l" t="t" r="r" b="b"/>
            <a:pathLst>
              <a:path w="3254195" h="984394">
                <a:moveTo>
                  <a:pt x="0" y="0"/>
                </a:moveTo>
                <a:lnTo>
                  <a:pt x="3254196" y="0"/>
                </a:lnTo>
                <a:lnTo>
                  <a:pt x="3254196" y="984394"/>
                </a:lnTo>
                <a:lnTo>
                  <a:pt x="0" y="98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983" y="1104573"/>
            <a:ext cx="7905164" cy="97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895"/>
              </a:lnSpc>
            </a:pPr>
            <a:r>
              <a:rPr lang="en-US" sz="6073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NELER YAPIYORUZ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3029" y="2811580"/>
            <a:ext cx="8016819" cy="94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Okul Müdürleri, İl Rehberlik Koordinatörleri,</a:t>
            </a:r>
          </a:p>
          <a:p>
            <a:pPr algn="just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Okul Koordinatörleri toplantıları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3029" y="4091460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LGS-YKS Sınavlara Hazırlık Programları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3029" y="5211273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Öğretmen, Öğrenci ve Veli Buluşmaları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3029" y="6278193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Akademik - Sosyal Kültürel Kamp Programları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3029" y="7363271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Destekleme Yetiştirme Kursları Takibi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3029" y="8165360"/>
            <a:ext cx="8016819" cy="94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9"/>
              </a:lnSpc>
            </a:pPr>
            <a:r>
              <a:rPr lang="en-US" sz="2720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Sınav</a:t>
            </a: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  <a:r>
              <a:rPr lang="en-US" sz="2720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Soru</a:t>
            </a: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  <a:r>
              <a:rPr lang="en-US" sz="2720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Rehberliği</a:t>
            </a: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just">
              <a:lnSpc>
                <a:spcPts val="3809"/>
              </a:lnSpc>
            </a:pP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(</a:t>
            </a:r>
            <a:r>
              <a:rPr lang="en-US" sz="2720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Taktik</a:t>
            </a: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- </a:t>
            </a:r>
            <a:r>
              <a:rPr lang="en-US" sz="2720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Motivasyon-Sınav</a:t>
            </a: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  <a:r>
              <a:rPr lang="en-US" sz="2720" dirty="0" err="1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Analizleri</a:t>
            </a:r>
            <a:r>
              <a:rPr lang="en-US" sz="2720" dirty="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86230" y="2090801"/>
            <a:ext cx="8016819" cy="94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Sınav Soru Rehberliği (Taktik- Motivasyon-Sınav Analizleri)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71181" y="3379202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Okullar Arası İyi Örnekler Paylaşımı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71181" y="4466454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Öğrenci Takip Çalışmaları (Öğrenci Koçluğu)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71181" y="5587183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Zirvedekiler Buluşmaları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71181" y="6609678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Okul ve Üniversite Tanıtım Programları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71181" y="7695948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Görünürlük - Tanıtım ve Kurumsal Kimlik Çalışmaları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71181" y="8772751"/>
            <a:ext cx="8016819" cy="4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9"/>
              </a:lnSpc>
            </a:pPr>
            <a:r>
              <a:rPr lang="en-US" sz="272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Ölçme Değerlendirme Çalışmaları</a:t>
            </a:r>
          </a:p>
        </p:txBody>
      </p:sp>
      <p:sp>
        <p:nvSpPr>
          <p:cNvPr id="21" name="Freeform 21"/>
          <p:cNvSpPr/>
          <p:nvPr/>
        </p:nvSpPr>
        <p:spPr>
          <a:xfrm>
            <a:off x="435407" y="2840577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088942" y="2139684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38853" y="4993268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092388" y="4292375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0"/>
                </a:lnTo>
                <a:lnTo>
                  <a:pt x="0" y="84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31961" y="7145959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085496" y="6445066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0"/>
                </a:lnTo>
                <a:lnTo>
                  <a:pt x="0" y="84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8853" y="3917381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092388" y="3216487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42299" y="6070072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0"/>
                </a:lnTo>
                <a:lnTo>
                  <a:pt x="0" y="84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095835" y="5369178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0" y="0"/>
                </a:lnTo>
                <a:lnTo>
                  <a:pt x="844350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35407" y="8222763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0"/>
                </a:lnTo>
                <a:lnTo>
                  <a:pt x="0" y="84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088942" y="7521869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088942" y="8598672"/>
            <a:ext cx="844351" cy="844351"/>
          </a:xfrm>
          <a:custGeom>
            <a:avLst/>
            <a:gdLst/>
            <a:ahLst/>
            <a:cxnLst/>
            <a:rect l="l" t="t" r="r" b="b"/>
            <a:pathLst>
              <a:path w="844351" h="844351">
                <a:moveTo>
                  <a:pt x="0" y="0"/>
                </a:moveTo>
                <a:lnTo>
                  <a:pt x="844351" y="0"/>
                </a:lnTo>
                <a:lnTo>
                  <a:pt x="844351" y="844351"/>
                </a:lnTo>
                <a:lnTo>
                  <a:pt x="0" y="84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Slayt Numarası Yer Tutucusu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52400" y="1181100"/>
            <a:ext cx="8154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a-DK" sz="4800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202</a:t>
            </a:r>
            <a:r>
              <a:rPr lang="tr-TR" sz="4800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3-2024</a:t>
            </a:r>
            <a:r>
              <a:rPr lang="da-DK" sz="4800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 YKS </a:t>
            </a:r>
            <a:r>
              <a:rPr lang="da-DK" sz="4800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BAŞARILAR</a:t>
            </a:r>
            <a:r>
              <a:rPr lang="tr-TR" sz="4800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I</a:t>
            </a:r>
            <a:endParaRPr lang="da-DK" sz="4800" dirty="0">
              <a:latin typeface="Verdana Pro Condensed Bold" panose="020B0604020202020204" charset="0"/>
              <a:ea typeface="Microsoft YaHei Light" panose="020B0502040204020203" pitchFamily="34" charset="-122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2581794"/>
            <a:ext cx="4757165" cy="682447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Resi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99" y="2581794"/>
            <a:ext cx="5617184" cy="6540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2"/>
          <a:stretch/>
        </p:blipFill>
        <p:spPr>
          <a:xfrm>
            <a:off x="12240491" y="2581794"/>
            <a:ext cx="5225749" cy="656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Dikdörtgen 5"/>
          <p:cNvSpPr/>
          <p:nvPr/>
        </p:nvSpPr>
        <p:spPr>
          <a:xfrm>
            <a:off x="232617" y="33146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Ölçme Değerlendirme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28600" y="1181100"/>
            <a:ext cx="7608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202</a:t>
            </a:r>
            <a:r>
              <a:rPr lang="tr-TR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3-2024 </a:t>
            </a:r>
            <a:r>
              <a:rPr lang="da-DK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 </a:t>
            </a:r>
            <a:r>
              <a:rPr lang="tr-TR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LGS</a:t>
            </a:r>
            <a:r>
              <a:rPr lang="da-DK" sz="4400" b="1" dirty="0">
                <a:latin typeface="Verdana Pro Condensed Bold" panose="020B0604020202020204" charset="0"/>
                <a:ea typeface="Microsoft YaHei Light" panose="020B0502040204020203" pitchFamily="34" charset="-122"/>
              </a:rPr>
              <a:t> </a:t>
            </a:r>
            <a:r>
              <a:rPr lang="tr-TR" sz="4400" b="1" dirty="0" smtClean="0">
                <a:latin typeface="Verdana Pro Condensed Bold" panose="020B0604020202020204" charset="0"/>
                <a:ea typeface="Microsoft YaHei Light" panose="020B0502040204020203" pitchFamily="34" charset="-122"/>
              </a:rPr>
              <a:t>BAŞARILARI</a:t>
            </a:r>
            <a:endParaRPr lang="da-DK" sz="4400" b="1" dirty="0">
              <a:latin typeface="Verdana Pro Condensed Bold" panose="020B0604020202020204" charset="0"/>
              <a:ea typeface="Microsoft YaHei Light" panose="020B0502040204020203" pitchFamily="34" charset="-122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00F1692-EA01-A445-56B5-B950A96FC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82" y="2757908"/>
            <a:ext cx="4374526" cy="656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57908"/>
            <a:ext cx="4814891" cy="676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757908"/>
            <a:ext cx="4541499" cy="637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232617" y="33146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ja-JP" dirty="0" smtClean="0">
                <a:solidFill>
                  <a:schemeClr val="bg1"/>
                </a:solidFill>
                <a:latin typeface="Verdana Pro Condensed Bold" panose="020B0604020202020204" charset="0"/>
              </a:rPr>
              <a:t>Ölçme Değerlendirme</a:t>
            </a:r>
            <a:endParaRPr lang="tr-TR" altLang="ja-JP" dirty="0">
              <a:solidFill>
                <a:schemeClr val="bg1"/>
              </a:solidFill>
              <a:latin typeface="Verdana Pro Condensed Bold" panose="020B060402020202020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ikdörtgen 23"/>
          <p:cNvSpPr/>
          <p:nvPr/>
        </p:nvSpPr>
        <p:spPr>
          <a:xfrm>
            <a:off x="9751193" y="9471568"/>
            <a:ext cx="551298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BİZİ TAKİP ETMEYİ UNUTMAYIN!</a:t>
            </a:r>
          </a:p>
        </p:txBody>
      </p:sp>
      <p:pic>
        <p:nvPicPr>
          <p:cNvPr id="29" name="Resim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481" y="5443277"/>
            <a:ext cx="2100411" cy="43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95" y="6062020"/>
            <a:ext cx="3574382" cy="3574382"/>
          </a:xfrm>
          <a:prstGeom prst="rect">
            <a:avLst/>
          </a:prstGeom>
        </p:spPr>
      </p:pic>
      <p:sp>
        <p:nvSpPr>
          <p:cNvPr id="32" name="Sağ Ayraç 31"/>
          <p:cNvSpPr/>
          <p:nvPr/>
        </p:nvSpPr>
        <p:spPr>
          <a:xfrm rot="5400000">
            <a:off x="12363532" y="4913043"/>
            <a:ext cx="208119" cy="2180601"/>
          </a:xfrm>
          <a:prstGeom prst="rightBrace">
            <a:avLst/>
          </a:prstGeom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700"/>
          </a:p>
        </p:txBody>
      </p:sp>
      <p:sp>
        <p:nvSpPr>
          <p:cNvPr id="33" name="Dikdörtgen 32"/>
          <p:cNvSpPr/>
          <p:nvPr/>
        </p:nvSpPr>
        <p:spPr>
          <a:xfrm>
            <a:off x="8000999" y="2693707"/>
            <a:ext cx="9013373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tr-TR" sz="6000" dirty="0">
                <a:ln w="0"/>
                <a:latin typeface="Verdana Pro Condensed" panose="020B0604020202020204" charset="0"/>
                <a:cs typeface="Calibri" panose="020F0502020204030204" pitchFamily="34" charset="0"/>
              </a:rPr>
              <a:t>TEŞEKKÜR EDERİZ.</a:t>
            </a:r>
          </a:p>
        </p:txBody>
      </p:sp>
      <p:sp>
        <p:nvSpPr>
          <p:cNvPr id="11" name="Akış Çizelgesi: Gecikme 10"/>
          <p:cNvSpPr/>
          <p:nvPr/>
        </p:nvSpPr>
        <p:spPr>
          <a:xfrm>
            <a:off x="-221673" y="1"/>
            <a:ext cx="8616358" cy="10287000"/>
          </a:xfrm>
          <a:prstGeom prst="flowChartDelay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70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16803"/>
            <a:ext cx="2867902" cy="378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12244473" y="3660989"/>
            <a:ext cx="2632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7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700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693114"/>
            <a:ext cx="3506436" cy="315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2702051" y="2662515"/>
            <a:ext cx="11533436" cy="5978305"/>
          </a:xfrm>
          <a:custGeom>
            <a:avLst/>
            <a:gdLst/>
            <a:ahLst/>
            <a:cxnLst/>
            <a:rect l="l" t="t" r="r" b="b"/>
            <a:pathLst>
              <a:path w="11533436" h="5978305">
                <a:moveTo>
                  <a:pt x="0" y="0"/>
                </a:moveTo>
                <a:lnTo>
                  <a:pt x="11533436" y="0"/>
                </a:lnTo>
                <a:lnTo>
                  <a:pt x="11533436" y="5978305"/>
                </a:lnTo>
                <a:lnTo>
                  <a:pt x="0" y="597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9750" y="1169204"/>
            <a:ext cx="7905164" cy="97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895"/>
              </a:lnSpc>
            </a:pPr>
            <a:r>
              <a:rPr lang="en-US" sz="6073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YÖNETİM BİRİMİ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54195" y="7904790"/>
            <a:ext cx="4637927" cy="87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564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Din Öğretimi Genel Müdürü</a:t>
            </a:r>
          </a:p>
          <a:p>
            <a:pPr algn="ctr">
              <a:lnSpc>
                <a:spcPts val="3590"/>
              </a:lnSpc>
              <a:spcBef>
                <a:spcPct val="0"/>
              </a:spcBef>
            </a:pPr>
            <a:r>
              <a:rPr lang="en-US" sz="2564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Ahmet İŞLEYEN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83528" y="8593195"/>
            <a:ext cx="5534484" cy="132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564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Öğrenme Süreçleri ve Sosyal Etkinlikler Daire Başkanı</a:t>
            </a:r>
          </a:p>
          <a:p>
            <a:pPr algn="ctr">
              <a:lnSpc>
                <a:spcPts val="3590"/>
              </a:lnSpc>
              <a:spcBef>
                <a:spcPct val="0"/>
              </a:spcBef>
            </a:pPr>
            <a:r>
              <a:rPr lang="en-US" sz="2564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İhsan ERKUL</a:t>
            </a:r>
          </a:p>
        </p:txBody>
      </p:sp>
      <p:sp>
        <p:nvSpPr>
          <p:cNvPr id="13" name="Slayt Numarası Yer Tutucus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9770" y="9302606"/>
            <a:ext cx="3254195" cy="984394"/>
          </a:xfrm>
          <a:custGeom>
            <a:avLst/>
            <a:gdLst/>
            <a:ahLst/>
            <a:cxnLst/>
            <a:rect l="l" t="t" r="r" b="b"/>
            <a:pathLst>
              <a:path w="3254195" h="984394">
                <a:moveTo>
                  <a:pt x="0" y="0"/>
                </a:moveTo>
                <a:lnTo>
                  <a:pt x="3254196" y="0"/>
                </a:lnTo>
                <a:lnTo>
                  <a:pt x="3254196" y="984394"/>
                </a:lnTo>
                <a:lnTo>
                  <a:pt x="0" y="98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64670" y="3705225"/>
            <a:ext cx="6190368" cy="3213282"/>
            <a:chOff x="0" y="0"/>
            <a:chExt cx="1630385" cy="774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0385" cy="774259"/>
            </a:xfrm>
            <a:custGeom>
              <a:avLst/>
              <a:gdLst/>
              <a:ahLst/>
              <a:cxnLst/>
              <a:rect l="l" t="t" r="r" b="b"/>
              <a:pathLst>
                <a:path w="1630385" h="774259">
                  <a:moveTo>
                    <a:pt x="0" y="0"/>
                  </a:moveTo>
                  <a:lnTo>
                    <a:pt x="1630385" y="0"/>
                  </a:lnTo>
                  <a:lnTo>
                    <a:pt x="1630385" y="774259"/>
                  </a:lnTo>
                  <a:lnTo>
                    <a:pt x="0" y="774259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30385" cy="821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58585" y="3705225"/>
            <a:ext cx="6190368" cy="2939766"/>
            <a:chOff x="0" y="0"/>
            <a:chExt cx="1630385" cy="7742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0385" cy="774259"/>
            </a:xfrm>
            <a:custGeom>
              <a:avLst/>
              <a:gdLst/>
              <a:ahLst/>
              <a:cxnLst/>
              <a:rect l="l" t="t" r="r" b="b"/>
              <a:pathLst>
                <a:path w="1630385" h="774259">
                  <a:moveTo>
                    <a:pt x="0" y="0"/>
                  </a:moveTo>
                  <a:lnTo>
                    <a:pt x="1630385" y="0"/>
                  </a:lnTo>
                  <a:lnTo>
                    <a:pt x="1630385" y="774259"/>
                  </a:lnTo>
                  <a:lnTo>
                    <a:pt x="0" y="77425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630385" cy="821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64670" y="7893192"/>
            <a:ext cx="6190368" cy="1469883"/>
            <a:chOff x="0" y="0"/>
            <a:chExt cx="1630385" cy="3871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0385" cy="387130"/>
            </a:xfrm>
            <a:custGeom>
              <a:avLst/>
              <a:gdLst/>
              <a:ahLst/>
              <a:cxnLst/>
              <a:rect l="l" t="t" r="r" b="b"/>
              <a:pathLst>
                <a:path w="1630385" h="387130">
                  <a:moveTo>
                    <a:pt x="0" y="0"/>
                  </a:moveTo>
                  <a:lnTo>
                    <a:pt x="1630385" y="0"/>
                  </a:lnTo>
                  <a:lnTo>
                    <a:pt x="1630385" y="387130"/>
                  </a:lnTo>
                  <a:lnTo>
                    <a:pt x="0" y="387130"/>
                  </a:lnTo>
                  <a:close/>
                </a:path>
              </a:pathLst>
            </a:custGeom>
            <a:solidFill>
              <a:srgbClr val="FF8A8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30385" cy="434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82752" y="7891852"/>
            <a:ext cx="6190368" cy="1272731"/>
            <a:chOff x="0" y="0"/>
            <a:chExt cx="1630385" cy="3352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30385" cy="335205"/>
            </a:xfrm>
            <a:custGeom>
              <a:avLst/>
              <a:gdLst/>
              <a:ahLst/>
              <a:cxnLst/>
              <a:rect l="l" t="t" r="r" b="b"/>
              <a:pathLst>
                <a:path w="1630385" h="335205">
                  <a:moveTo>
                    <a:pt x="0" y="0"/>
                  </a:moveTo>
                  <a:lnTo>
                    <a:pt x="1630385" y="0"/>
                  </a:lnTo>
                  <a:lnTo>
                    <a:pt x="1630385" y="335205"/>
                  </a:lnTo>
                  <a:lnTo>
                    <a:pt x="0" y="335205"/>
                  </a:ln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630385" cy="382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09222" y="1147674"/>
            <a:ext cx="79051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895"/>
              </a:lnSpc>
            </a:pPr>
            <a:r>
              <a:rPr lang="en-US" sz="54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PROJE YÜRÜTÜCÜLERİ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03327" y="3137287"/>
            <a:ext cx="4594704" cy="51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 b="1">
                <a:solidFill>
                  <a:srgbClr val="000000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MUSTAFA KAYIRAN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59372" y="3137287"/>
            <a:ext cx="4434158" cy="51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 b="1">
                <a:solidFill>
                  <a:srgbClr val="000000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HÜSEYİN KAZAN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03731" y="7155020"/>
            <a:ext cx="3462624" cy="51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 b="1">
                <a:solidFill>
                  <a:srgbClr val="000000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SERAB ŞİMŞEK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9372" y="7155020"/>
            <a:ext cx="3462624" cy="51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  <a:spcBef>
                <a:spcPct val="0"/>
              </a:spcBef>
            </a:pPr>
            <a:r>
              <a:rPr lang="en-US" sz="3045" b="1">
                <a:solidFill>
                  <a:srgbClr val="000000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ÖZKAN SEZER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59372" y="3861432"/>
            <a:ext cx="4141946" cy="166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Hedef YKS Koordinatörlüğü</a:t>
            </a:r>
          </a:p>
          <a:p>
            <a:pPr algn="l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Sınav Soru Rehberliği</a:t>
            </a:r>
          </a:p>
          <a:p>
            <a:pPr algn="l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Uzaktan Eğitim Sorumlusu</a:t>
            </a:r>
          </a:p>
          <a:p>
            <a:pPr algn="l">
              <a:lnSpc>
                <a:spcPts val="3340"/>
              </a:lnSpc>
            </a:pPr>
            <a:endParaRPr lang="en-US" sz="2386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47186" y="7882248"/>
            <a:ext cx="4850844" cy="124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Hedef LGS Koordinatörlüğü</a:t>
            </a:r>
          </a:p>
          <a:p>
            <a:pPr algn="just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LGS Eylem planlarının Takibi</a:t>
            </a:r>
          </a:p>
          <a:p>
            <a:pPr algn="just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Haber Metinlerinin Hazırlanması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59372" y="7877763"/>
            <a:ext cx="3614976" cy="4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0"/>
              </a:lnSpc>
            </a:pPr>
            <a:r>
              <a:rPr lang="en-US" sz="2386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KTS yönetimi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59372" y="8395209"/>
            <a:ext cx="3614976" cy="4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0"/>
              </a:lnSpc>
            </a:pPr>
            <a:r>
              <a:rPr lang="en-US" sz="23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LGS-YKS </a:t>
            </a:r>
            <a:r>
              <a:rPr lang="en-US" sz="23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Raporlama</a:t>
            </a:r>
            <a:endParaRPr lang="en-US" sz="23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923719" y="3787565"/>
            <a:ext cx="5926569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80"/>
              </a:lnSpc>
            </a:pP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Hedef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 LGS- YKS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Koordinatörü</a:t>
            </a: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just">
              <a:lnSpc>
                <a:spcPts val="3480"/>
              </a:lnSpc>
            </a:pP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DYK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Takibi</a:t>
            </a: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just">
              <a:lnSpc>
                <a:spcPts val="3480"/>
              </a:lnSpc>
            </a:pP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Eylem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Planlarının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Sisteme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İşlenmesi</a:t>
            </a: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just">
              <a:lnSpc>
                <a:spcPts val="3480"/>
              </a:lnSpc>
            </a:pP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Görünürlük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Çalışmaları</a:t>
            </a: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just">
              <a:lnSpc>
                <a:spcPts val="3480"/>
              </a:lnSpc>
            </a:pP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Dijital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İçerikler</a:t>
            </a: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just">
              <a:lnSpc>
                <a:spcPts val="3480"/>
              </a:lnSpc>
            </a:pP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Web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Portalın</a:t>
            </a:r>
            <a:r>
              <a:rPr lang="en-US" sz="2486" dirty="0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2486" dirty="0" err="1">
                <a:solidFill>
                  <a:srgbClr val="000000"/>
                </a:solidFill>
                <a:latin typeface="Verdana Pro"/>
                <a:ea typeface="Verdana Pro"/>
                <a:cs typeface="Verdana Pro"/>
                <a:sym typeface="Verdana Pro"/>
              </a:rPr>
              <a:t>Güncellenmesi</a:t>
            </a: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just">
              <a:lnSpc>
                <a:spcPts val="3480"/>
              </a:lnSpc>
            </a:pPr>
            <a:endParaRPr lang="en-US" sz="2486" dirty="0">
              <a:solidFill>
                <a:srgbClr val="000000"/>
              </a:solidFill>
              <a:latin typeface="Verdana Pro"/>
              <a:ea typeface="Verdana Pro"/>
              <a:cs typeface="Verdana Pro"/>
              <a:sym typeface="Verdana Pro"/>
            </a:endParaRPr>
          </a:p>
        </p:txBody>
      </p:sp>
      <p:sp>
        <p:nvSpPr>
          <p:cNvPr id="31" name="Slayt Numarası Yer Tutucus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03363"/>
            <a:ext cx="13802686" cy="815246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52400" y="1181100"/>
            <a:ext cx="12074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>
                <a:latin typeface="Verdana Pro Condensed Bold" panose="020B0604020202020204" charset="0"/>
              </a:rPr>
              <a:t>İMAM HATİP OKULLARI PROGRAM ÇEŞİTLİLİĞİ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943600" y="9105900"/>
            <a:ext cx="426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hlinkClick r:id="rId3"/>
              </a:rPr>
              <a:t>https://dinogretimi.meb.gov.tr/Okullar.aspx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598409" y="800100"/>
            <a:ext cx="17689591" cy="9950395"/>
          </a:xfrm>
          <a:custGeom>
            <a:avLst/>
            <a:gdLst/>
            <a:ahLst/>
            <a:cxnLst/>
            <a:rect l="l" t="t" r="r" b="b"/>
            <a:pathLst>
              <a:path w="17689591" h="9950395">
                <a:moveTo>
                  <a:pt x="0" y="0"/>
                </a:moveTo>
                <a:lnTo>
                  <a:pt x="17689591" y="0"/>
                </a:lnTo>
                <a:lnTo>
                  <a:pt x="17689591" y="9950395"/>
                </a:lnTo>
                <a:lnTo>
                  <a:pt x="0" y="9950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24000" y="1104900"/>
            <a:ext cx="7104662" cy="9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895"/>
              </a:lnSpc>
            </a:pPr>
            <a:r>
              <a:rPr lang="en-US" sz="48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ÇERÇEVE PROGRAM</a:t>
            </a:r>
          </a:p>
        </p:txBody>
      </p:sp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562252" y="1389814"/>
            <a:ext cx="17163497" cy="9654467"/>
          </a:xfrm>
          <a:custGeom>
            <a:avLst/>
            <a:gdLst/>
            <a:ahLst/>
            <a:cxnLst/>
            <a:rect l="l" t="t" r="r" b="b"/>
            <a:pathLst>
              <a:path w="17163497" h="9654467">
                <a:moveTo>
                  <a:pt x="0" y="0"/>
                </a:moveTo>
                <a:lnTo>
                  <a:pt x="17163496" y="0"/>
                </a:lnTo>
                <a:lnTo>
                  <a:pt x="17163496" y="9654467"/>
                </a:lnTo>
                <a:lnTo>
                  <a:pt x="0" y="965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7800" y="1104900"/>
            <a:ext cx="7104662" cy="9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895"/>
              </a:lnSpc>
            </a:pPr>
            <a:r>
              <a:rPr lang="en-US" sz="48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ÇERÇEVE PROGRAM</a:t>
            </a:r>
          </a:p>
        </p:txBody>
      </p:sp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1192</Words>
  <Application>Microsoft Office PowerPoint</Application>
  <PresentationFormat>Özel</PresentationFormat>
  <Paragraphs>334</Paragraphs>
  <Slides>42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63" baseType="lpstr">
      <vt:lpstr>Calibri</vt:lpstr>
      <vt:lpstr>Times New Roman</vt:lpstr>
      <vt:lpstr>Verdana Pro Bold</vt:lpstr>
      <vt:lpstr>微软雅黑</vt:lpstr>
      <vt:lpstr>Arimo Bold</vt:lpstr>
      <vt:lpstr>ＭＳ Ｐゴシック</vt:lpstr>
      <vt:lpstr>Wingdings</vt:lpstr>
      <vt:lpstr>Arial</vt:lpstr>
      <vt:lpstr>等线</vt:lpstr>
      <vt:lpstr>Arialle Bold</vt:lpstr>
      <vt:lpstr>Capriola</vt:lpstr>
      <vt:lpstr>Microsoft YaHei UI Light</vt:lpstr>
      <vt:lpstr>Verdana Pro Condensed</vt:lpstr>
      <vt:lpstr>Gotham</vt:lpstr>
      <vt:lpstr>Verdana Pro Condensed Bold</vt:lpstr>
      <vt:lpstr>Arialle</vt:lpstr>
      <vt:lpstr>Microsoft YaHei Light</vt:lpstr>
      <vt:lpstr>Century Gothic</vt:lpstr>
      <vt:lpstr>Verdana Pro</vt:lpstr>
      <vt:lpstr>微软雅黑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PROJENİN AMACI</dc:title>
  <cp:lastModifiedBy>gs_cimbom_musti@hotmail.com</cp:lastModifiedBy>
  <cp:revision>39</cp:revision>
  <dcterms:created xsi:type="dcterms:W3CDTF">2006-08-16T00:00:00Z</dcterms:created>
  <dcterms:modified xsi:type="dcterms:W3CDTF">2024-10-13T21:24:47Z</dcterms:modified>
  <dc:identifier>DAGTKBQX8xI</dc:identifier>
</cp:coreProperties>
</file>